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8" r:id="rId4"/>
    <p:sldId id="263" r:id="rId5"/>
    <p:sldId id="259" r:id="rId6"/>
    <p:sldId id="268" r:id="rId7"/>
    <p:sldId id="272" r:id="rId8"/>
    <p:sldId id="265" r:id="rId9"/>
    <p:sldId id="271" r:id="rId10"/>
    <p:sldId id="274" r:id="rId11"/>
    <p:sldId id="266" r:id="rId12"/>
    <p:sldId id="269" r:id="rId13"/>
    <p:sldId id="276" r:id="rId14"/>
    <p:sldId id="277" r:id="rId15"/>
    <p:sldId id="280" r:id="rId16"/>
    <p:sldId id="279" r:id="rId17"/>
    <p:sldId id="278" r:id="rId18"/>
    <p:sldId id="281" r:id="rId19"/>
    <p:sldId id="267" r:id="rId20"/>
    <p:sldId id="270" r:id="rId21"/>
    <p:sldId id="275" r:id="rId22"/>
    <p:sldId id="273" r:id="rId23"/>
    <p:sldId id="264" r:id="rId24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>
      <p:cViewPr varScale="1">
        <p:scale>
          <a:sx n="141" d="100"/>
          <a:sy n="141" d="100"/>
        </p:scale>
        <p:origin x="9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gs" Target="tags/tag25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png>
</file>

<file path=ppt/media/image6.png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9D4EF-E1FC-C341-ABD0-E7D905D800B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1D46D-F7BC-1646-9A96-DB4AF1C3B93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png"/><Relationship Id="rId8" Type="http://schemas.openxmlformats.org/officeDocument/2006/relationships/image" Target="../media/image28.png"/><Relationship Id="rId7" Type="http://schemas.openxmlformats.org/officeDocument/2006/relationships/image" Target="../media/image27.png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5" Type="http://schemas.openxmlformats.org/officeDocument/2006/relationships/slideLayout" Target="../slideLayouts/slideLayout2.xml"/><Relationship Id="rId14" Type="http://schemas.openxmlformats.org/officeDocument/2006/relationships/image" Target="../media/image34.png"/><Relationship Id="rId13" Type="http://schemas.openxmlformats.org/officeDocument/2006/relationships/image" Target="../media/image33.png"/><Relationship Id="rId12" Type="http://schemas.openxmlformats.org/officeDocument/2006/relationships/image" Target="../media/image32.png"/><Relationship Id="rId11" Type="http://schemas.openxmlformats.org/officeDocument/2006/relationships/image" Target="../media/image31.png"/><Relationship Id="rId10" Type="http://schemas.openxmlformats.org/officeDocument/2006/relationships/image" Target="../media/image30.png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jpe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GIF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/>
        </p:nvSpPr>
        <p:spPr>
          <a:xfrm>
            <a:off x="408373" y="2286777"/>
            <a:ext cx="4977288" cy="113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kumimoji="1" lang="en-US" altLang="zh-CN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kumimoji="1" lang="zh-CN" altLang="en-US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：基于内核可编程技术构建全新的</a:t>
            </a:r>
            <a:r>
              <a:rPr kumimoji="1" lang="en-US" altLang="zh-CN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Sidecarless</a:t>
            </a:r>
            <a:r>
              <a:rPr kumimoji="1" lang="zh-CN" altLang="en-US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服务网格</a:t>
            </a:r>
            <a:endParaRPr kumimoji="1" lang="zh-CN" altLang="en-US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408373" y="3812584"/>
            <a:ext cx="3078221" cy="8477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kumimoji="1" lang="zh-CN" altLang="en-US" sz="1800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姚增增</a:t>
            </a:r>
            <a:endParaRPr kumimoji="1" lang="en-US" altLang="zh-CN" sz="1800" smtClean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zh-CN" altLang="en-US" sz="180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华</a:t>
            </a:r>
            <a:r>
              <a:rPr kumimoji="1" lang="zh-CN" altLang="en-US" sz="1800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为云 高级工程师</a:t>
            </a:r>
            <a:endParaRPr kumimoji="1" lang="en-US" altLang="zh-CN" sz="1800" smtClean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443000" y="2714890"/>
            <a:ext cx="13315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ln w="12700">
                  <a:noFill/>
                </a:ln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Part</a:t>
            </a:r>
            <a:endParaRPr lang="en-US" altLang="zh-CN" sz="4800" b="1" dirty="0">
              <a:ln w="12700">
                <a:noFill/>
              </a:ln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2948611" y="2714890"/>
            <a:ext cx="8066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4800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03</a:t>
            </a:r>
            <a:endParaRPr kumimoji="1" lang="en-US" altLang="zh-CN" sz="4800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6" name="标题 1"/>
          <p:cNvSpPr txBox="1"/>
          <p:nvPr>
            <p:custDataLst>
              <p:tags r:id="rId4"/>
            </p:custDataLst>
          </p:nvPr>
        </p:nvSpPr>
        <p:spPr>
          <a:xfrm>
            <a:off x="1419493" y="3429000"/>
            <a:ext cx="7979457" cy="1290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Kmesh</a:t>
            </a:r>
            <a:r>
              <a:rPr lang="zh-CN" altLang="en-US" b="1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核心技术分析</a:t>
            </a:r>
            <a:endParaRPr lang="zh-CN" altLang="en-US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13379" y="2354161"/>
            <a:ext cx="4745999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流量编排运行时：</a:t>
            </a:r>
            <a:endParaRPr lang="zh-CN" altLang="en-US" b="1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b="1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基于伪建链、延迟建链等技术，内核中实现</a:t>
            </a:r>
            <a:r>
              <a:rPr lang="en-US" altLang="zh-CN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L4~L7</a:t>
            </a:r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的编排底座；</a:t>
            </a:r>
            <a:endParaRPr lang="zh-CN" altLang="en-US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ebpf</a:t>
            </a:r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，在内核协议栈中构筑可编程的全栈流量编排运行时；</a:t>
            </a: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195363" y="2957193"/>
            <a:ext cx="751643" cy="345309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connect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947005" y="3129849"/>
            <a:ext cx="598055" cy="1"/>
          </a:xfrm>
          <a:prstGeom prst="line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9" name="圆角矩形 8"/>
          <p:cNvSpPr/>
          <p:nvPr/>
        </p:nvSpPr>
        <p:spPr>
          <a:xfrm>
            <a:off x="873955" y="2103144"/>
            <a:ext cx="897283" cy="345309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服务</a:t>
            </a:r>
            <a:r>
              <a:rPr kumimoji="0" lang="en-US" altLang="zh-CN" sz="11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A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5468329" y="2108869"/>
            <a:ext cx="924943" cy="345309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服务</a:t>
            </a:r>
            <a:r>
              <a:rPr kumimoji="0" lang="en-US" altLang="zh-CN" sz="11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B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1497486" y="2454179"/>
            <a:ext cx="1" cy="503015"/>
          </a:xfrm>
          <a:prstGeom prst="straightConnector1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2" name="直接连接符 11"/>
          <p:cNvCxnSpPr/>
          <p:nvPr/>
        </p:nvCxnSpPr>
        <p:spPr>
          <a:xfrm>
            <a:off x="549019" y="2816025"/>
            <a:ext cx="6241481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50000"/>
              </a:schemeClr>
            </a:solidFill>
            <a:prstDash val="dash"/>
            <a:miter lim="800000"/>
          </a:ln>
          <a:effectLst/>
        </p:spPr>
      </p:cxnSp>
      <p:sp>
        <p:nvSpPr>
          <p:cNvPr id="13" name="圆角矩形 12"/>
          <p:cNvSpPr/>
          <p:nvPr/>
        </p:nvSpPr>
        <p:spPr>
          <a:xfrm>
            <a:off x="656320" y="3696380"/>
            <a:ext cx="799121" cy="345309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0" cap="none" spc="0" normalizeH="0" baseline="0" noProof="0" dirty="0" err="1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sendmsg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111580" y="2444820"/>
            <a:ext cx="0" cy="1254780"/>
          </a:xfrm>
          <a:prstGeom prst="straightConnector1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5" name="直接连接符 14"/>
          <p:cNvCxnSpPr>
            <a:stCxn id="13" idx="3"/>
            <a:endCxn id="39" idx="2"/>
          </p:cNvCxnSpPr>
          <p:nvPr/>
        </p:nvCxnSpPr>
        <p:spPr>
          <a:xfrm>
            <a:off x="1455442" y="3869035"/>
            <a:ext cx="258901" cy="0"/>
          </a:xfrm>
          <a:prstGeom prst="line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16" name="文本框 15"/>
          <p:cNvSpPr txBox="1"/>
          <p:nvPr/>
        </p:nvSpPr>
        <p:spPr>
          <a:xfrm>
            <a:off x="1422743" y="3518767"/>
            <a:ext cx="748923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1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延迟建链</a:t>
            </a:r>
            <a:endParaRPr lang="zh-CN" altLang="en-US" sz="11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917471" y="3742487"/>
            <a:ext cx="1169438" cy="253096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三次握手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8" name="肘形连接符 17"/>
          <p:cNvCxnSpPr>
            <a:stCxn id="17" idx="3"/>
          </p:cNvCxnSpPr>
          <p:nvPr/>
        </p:nvCxnSpPr>
        <p:spPr>
          <a:xfrm flipV="1">
            <a:off x="5086910" y="2444824"/>
            <a:ext cx="570159" cy="1424212"/>
          </a:xfrm>
          <a:prstGeom prst="bentConnector2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</p:cxnSp>
      <p:cxnSp>
        <p:nvCxnSpPr>
          <p:cNvPr id="19" name="肘形连接符 18"/>
          <p:cNvCxnSpPr>
            <a:stCxn id="13" idx="2"/>
            <a:endCxn id="20" idx="1"/>
          </p:cNvCxnSpPr>
          <p:nvPr/>
        </p:nvCxnSpPr>
        <p:spPr>
          <a:xfrm rot="16200000" flipH="1">
            <a:off x="1014756" y="4082816"/>
            <a:ext cx="845158" cy="762907"/>
          </a:xfrm>
          <a:prstGeom prst="bentConnector2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0" name="圆角矩形 19"/>
          <p:cNvSpPr/>
          <p:nvPr/>
        </p:nvSpPr>
        <p:spPr>
          <a:xfrm>
            <a:off x="1818789" y="4700556"/>
            <a:ext cx="3282072" cy="372584"/>
          </a:xfrm>
          <a:prstGeom prst="roundRect">
            <a:avLst>
              <a:gd name="adj" fmla="val 2732"/>
            </a:avLst>
          </a:prstGeom>
          <a:solidFill>
            <a:srgbClr val="F7F7F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zh-CN" altLang="en-US" sz="110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协议栈发送</a:t>
            </a:r>
            <a:r>
              <a:rPr lang="en-US" altLang="zh-CN" sz="110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(</a:t>
            </a:r>
            <a:r>
              <a:rPr lang="en-US" altLang="zh-CN" sz="1100" kern="0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sockmap</a:t>
            </a:r>
            <a:r>
              <a:rPr lang="en-US" altLang="zh-CN" sz="110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/TLS offload/…)</a:t>
            </a:r>
            <a:endParaRPr lang="zh-CN" altLang="en-US" sz="110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1" name="肘形连接符 20"/>
          <p:cNvCxnSpPr>
            <a:stCxn id="20" idx="3"/>
            <a:endCxn id="32" idx="2"/>
          </p:cNvCxnSpPr>
          <p:nvPr/>
        </p:nvCxnSpPr>
        <p:spPr>
          <a:xfrm flipV="1">
            <a:off x="5100861" y="4582572"/>
            <a:ext cx="1133199" cy="304276"/>
          </a:xfrm>
          <a:prstGeom prst="bentConnector2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2" name="圆角矩形 21"/>
          <p:cNvSpPr/>
          <p:nvPr/>
        </p:nvSpPr>
        <p:spPr>
          <a:xfrm>
            <a:off x="5761635" y="3696380"/>
            <a:ext cx="868368" cy="345309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0" cap="none" spc="0" normalizeH="0" baseline="0" noProof="0" dirty="0" err="1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recvmsg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2175556" y="3404120"/>
            <a:ext cx="1553623" cy="929834"/>
          </a:xfrm>
          <a:prstGeom prst="roundRect">
            <a:avLst>
              <a:gd name="adj" fmla="val 0"/>
            </a:avLst>
          </a:prstGeom>
          <a:solidFill>
            <a:srgbClr val="F7F7F7"/>
          </a:solidFill>
          <a:ln w="12700" cap="flat" cmpd="sng" algn="ctr">
            <a:noFill/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ctr" defTabSz="913765">
              <a:defRPr/>
            </a:pPr>
            <a:endParaRPr lang="zh-CN" altLang="en-US" sz="1100" b="1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2254026" y="3468673"/>
            <a:ext cx="144331" cy="142969"/>
          </a:xfrm>
          <a:prstGeom prst="ellipse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363039" y="3404120"/>
            <a:ext cx="1059906" cy="25391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L4</a:t>
            </a:r>
            <a:r>
              <a:rPr lang="zh-CN" altLang="en-US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编排</a:t>
            </a:r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(LB/…)</a:t>
            </a:r>
            <a:endParaRPr lang="zh-CN" altLang="en-US" sz="105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363039" y="3740035"/>
            <a:ext cx="871269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L7</a:t>
            </a:r>
            <a:r>
              <a:rPr lang="zh-CN" altLang="en-US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协议解析</a:t>
            </a:r>
            <a:endParaRPr lang="zh-CN" altLang="en-US" sz="105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363038" y="4061877"/>
            <a:ext cx="1531188" cy="25391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L7</a:t>
            </a:r>
            <a:r>
              <a:rPr lang="zh-CN" altLang="en-US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编排</a:t>
            </a:r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(</a:t>
            </a:r>
            <a:r>
              <a:rPr lang="zh-CN" altLang="en-US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灰度</a:t>
            </a:r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/</a:t>
            </a:r>
            <a:r>
              <a:rPr lang="zh-CN" altLang="en-US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路由</a:t>
            </a:r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/…)</a:t>
            </a:r>
            <a:endParaRPr lang="zh-CN" altLang="en-US" sz="105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8" name="直接连接符 27"/>
          <p:cNvCxnSpPr>
            <a:stCxn id="39" idx="6"/>
            <a:endCxn id="23" idx="1"/>
          </p:cNvCxnSpPr>
          <p:nvPr/>
        </p:nvCxnSpPr>
        <p:spPr>
          <a:xfrm>
            <a:off x="1858674" y="3869036"/>
            <a:ext cx="316884" cy="1"/>
          </a:xfrm>
          <a:prstGeom prst="line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</p:cxnSp>
      <p:cxnSp>
        <p:nvCxnSpPr>
          <p:cNvPr id="29" name="直接连接符 28"/>
          <p:cNvCxnSpPr>
            <a:stCxn id="23" idx="3"/>
            <a:endCxn id="17" idx="1"/>
          </p:cNvCxnSpPr>
          <p:nvPr/>
        </p:nvCxnSpPr>
        <p:spPr>
          <a:xfrm flipV="1">
            <a:off x="3729181" y="3869036"/>
            <a:ext cx="188291" cy="1"/>
          </a:xfrm>
          <a:prstGeom prst="line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</p:cxnSp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594" y="3624416"/>
            <a:ext cx="326937" cy="367796"/>
          </a:xfrm>
          <a:prstGeom prst="rect">
            <a:avLst/>
          </a:prstGeom>
        </p:spPr>
      </p:pic>
      <p:sp>
        <p:nvSpPr>
          <p:cNvPr id="31" name="圆角矩形 30"/>
          <p:cNvSpPr/>
          <p:nvPr/>
        </p:nvSpPr>
        <p:spPr>
          <a:xfrm>
            <a:off x="5449299" y="4321286"/>
            <a:ext cx="1493039" cy="286814"/>
          </a:xfrm>
          <a:prstGeom prst="roundRect">
            <a:avLst>
              <a:gd name="adj" fmla="val 0"/>
            </a:avLst>
          </a:prstGeom>
          <a:solidFill>
            <a:srgbClr val="F7F7F7"/>
          </a:solidFill>
          <a:ln w="12700" cap="flat" cmpd="sng" algn="ctr">
            <a:noFill/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 algn="ctr" defTabSz="913765">
              <a:defRPr/>
            </a:pPr>
            <a:endParaRPr lang="zh-CN" altLang="en-US" sz="1100" b="1" kern="0" dirty="0">
              <a:solidFill>
                <a:srgbClr val="1D1D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636781" y="4328656"/>
            <a:ext cx="1194558" cy="25391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L7</a:t>
            </a:r>
            <a:r>
              <a:rPr lang="zh-CN" altLang="en-US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编排</a:t>
            </a:r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(</a:t>
            </a:r>
            <a:r>
              <a:rPr lang="zh-CN" altLang="en-US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限流</a:t>
            </a:r>
            <a:r>
              <a:rPr lang="en-US" altLang="zh-CN" sz="105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/…)</a:t>
            </a:r>
            <a:endParaRPr lang="zh-CN" altLang="en-US" sz="105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244" y="4329663"/>
            <a:ext cx="240063" cy="270063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309" y="4775107"/>
            <a:ext cx="198659" cy="223485"/>
          </a:xfrm>
          <a:prstGeom prst="rect">
            <a:avLst/>
          </a:prstGeom>
        </p:spPr>
      </p:pic>
      <p:cxnSp>
        <p:nvCxnSpPr>
          <p:cNvPr id="35" name="直接连接符 34"/>
          <p:cNvCxnSpPr>
            <a:stCxn id="31" idx="0"/>
            <a:endCxn id="22" idx="2"/>
          </p:cNvCxnSpPr>
          <p:nvPr/>
        </p:nvCxnSpPr>
        <p:spPr>
          <a:xfrm flipV="1">
            <a:off x="6195818" y="4041690"/>
            <a:ext cx="0" cy="279597"/>
          </a:xfrm>
          <a:prstGeom prst="line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</p:cxnSp>
      <p:cxnSp>
        <p:nvCxnSpPr>
          <p:cNvPr id="36" name="直接连接符 35"/>
          <p:cNvCxnSpPr>
            <a:stCxn id="22" idx="0"/>
          </p:cNvCxnSpPr>
          <p:nvPr/>
        </p:nvCxnSpPr>
        <p:spPr>
          <a:xfrm flipV="1">
            <a:off x="6195818" y="2454179"/>
            <a:ext cx="0" cy="1242201"/>
          </a:xfrm>
          <a:prstGeom prst="line">
            <a:avLst/>
          </a:prstGeom>
          <a:noFill/>
          <a:ln w="6350" cap="flat" cmpd="sng" algn="ctr">
            <a:solidFill>
              <a:schemeClr val="bg1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37" name="文本框 36"/>
          <p:cNvSpPr txBox="1"/>
          <p:nvPr/>
        </p:nvSpPr>
        <p:spPr>
          <a:xfrm>
            <a:off x="378530" y="2524806"/>
            <a:ext cx="761747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000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userspace</a:t>
            </a:r>
            <a:endParaRPr lang="zh-CN" altLang="en-US" sz="10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78530" y="2871019"/>
            <a:ext cx="569387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1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kernel</a:t>
            </a:r>
            <a:endParaRPr lang="zh-CN" altLang="en-US" sz="10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714343" y="3797551"/>
            <a:ext cx="144331" cy="142969"/>
          </a:xfrm>
          <a:prstGeom prst="ellipse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2254026" y="3804589"/>
            <a:ext cx="144331" cy="142969"/>
          </a:xfrm>
          <a:prstGeom prst="ellipse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2254026" y="4126430"/>
            <a:ext cx="144331" cy="142969"/>
          </a:xfrm>
          <a:prstGeom prst="ellipse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5517114" y="4393209"/>
            <a:ext cx="144331" cy="142969"/>
          </a:xfrm>
          <a:prstGeom prst="ellipse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2473898" y="2979570"/>
            <a:ext cx="1021020" cy="289310"/>
            <a:chOff x="2419095" y="3013588"/>
            <a:chExt cx="952685" cy="245453"/>
          </a:xfrm>
        </p:grpSpPr>
        <p:sp>
          <p:nvSpPr>
            <p:cNvPr id="44" name="圆角矩形 43"/>
            <p:cNvSpPr/>
            <p:nvPr/>
          </p:nvSpPr>
          <p:spPr>
            <a:xfrm>
              <a:off x="2419095" y="3015705"/>
              <a:ext cx="952685" cy="243336"/>
            </a:xfrm>
            <a:prstGeom prst="roundRect">
              <a:avLst>
                <a:gd name="adj" fmla="val 0"/>
              </a:avLst>
            </a:prstGeom>
            <a:solidFill>
              <a:srgbClr val="F7F7F7"/>
            </a:solidFill>
            <a:ln w="12700" cap="flat" cmpd="sng" algn="ctr">
              <a:noFill/>
              <a:prstDash val="dash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 anchorCtr="1"/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594029" y="3021957"/>
              <a:ext cx="549228" cy="21542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伪建链</a:t>
              </a:r>
              <a:endParaRPr kumimoji="0" lang="zh-CN" alt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pic>
          <p:nvPicPr>
            <p:cNvPr id="46" name="图片 4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72662" y="3013588"/>
              <a:ext cx="223996" cy="229125"/>
            </a:xfrm>
            <a:prstGeom prst="rect">
              <a:avLst/>
            </a:prstGeom>
          </p:spPr>
        </p:pic>
        <p:sp>
          <p:nvSpPr>
            <p:cNvPr id="47" name="椭圆 46"/>
            <p:cNvSpPr/>
            <p:nvPr/>
          </p:nvSpPr>
          <p:spPr>
            <a:xfrm>
              <a:off x="2482372" y="3076725"/>
              <a:ext cx="134671" cy="121296"/>
            </a:xfrm>
            <a:prstGeom prst="ellipse">
              <a:avLst/>
            </a:prstGeom>
            <a:solidFill>
              <a:srgbClr val="FFC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8" name="圆角矩形 47"/>
          <p:cNvSpPr/>
          <p:nvPr/>
        </p:nvSpPr>
        <p:spPr>
          <a:xfrm>
            <a:off x="2872444" y="1975977"/>
            <a:ext cx="1644218" cy="368019"/>
          </a:xfrm>
          <a:prstGeom prst="roundRect">
            <a:avLst>
              <a:gd name="adj" fmla="val 2732"/>
            </a:avLst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0" cap="none" spc="0" normalizeH="0" baseline="0" noProof="0" dirty="0" err="1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kumimoji="0" lang="en-US" altLang="zh-CN" sz="11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-daemon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9" name="圆柱形 48"/>
          <p:cNvSpPr/>
          <p:nvPr/>
        </p:nvSpPr>
        <p:spPr>
          <a:xfrm>
            <a:off x="4358548" y="3036440"/>
            <a:ext cx="901138" cy="414685"/>
          </a:xfrm>
          <a:prstGeom prst="can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err="1">
                <a:solidFill>
                  <a:schemeClr val="bg2">
                    <a:lumMod val="2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bpf</a:t>
            </a:r>
            <a:r>
              <a:rPr lang="en-US" altLang="zh-CN" sz="1100" dirty="0">
                <a:solidFill>
                  <a:schemeClr val="bg2">
                    <a:lumMod val="2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 map</a:t>
            </a:r>
            <a:endParaRPr lang="zh-CN" altLang="en-US" sz="1100" dirty="0">
              <a:solidFill>
                <a:schemeClr val="bg2">
                  <a:lumMod val="2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50" name="肘形连接符 49"/>
          <p:cNvCxnSpPr>
            <a:stCxn id="48" idx="2"/>
            <a:endCxn id="49" idx="1"/>
          </p:cNvCxnSpPr>
          <p:nvPr/>
        </p:nvCxnSpPr>
        <p:spPr>
          <a:xfrm rot="16200000" flipH="1">
            <a:off x="3905613" y="2132936"/>
            <a:ext cx="692444" cy="1114563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肘形连接符 50"/>
          <p:cNvCxnSpPr>
            <a:stCxn id="44" idx="3"/>
            <a:endCxn id="49" idx="2"/>
          </p:cNvCxnSpPr>
          <p:nvPr/>
        </p:nvCxnSpPr>
        <p:spPr>
          <a:xfrm>
            <a:off x="3494918" y="3125473"/>
            <a:ext cx="863630" cy="118309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>
            <a:stCxn id="49" idx="4"/>
            <a:endCxn id="31" idx="1"/>
          </p:cNvCxnSpPr>
          <p:nvPr/>
        </p:nvCxnSpPr>
        <p:spPr>
          <a:xfrm>
            <a:off x="5259686" y="3243782"/>
            <a:ext cx="189613" cy="1220911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肘形连接符 52"/>
          <p:cNvCxnSpPr>
            <a:stCxn id="49" idx="3"/>
          </p:cNvCxnSpPr>
          <p:nvPr/>
        </p:nvCxnSpPr>
        <p:spPr>
          <a:xfrm rot="5400000">
            <a:off x="4207799" y="2969714"/>
            <a:ext cx="119908" cy="1082729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标题 1"/>
          <p:cNvSpPr>
            <a:spLocks noGrp="1"/>
          </p:cNvSpPr>
          <p:nvPr>
            <p:ph type="title"/>
          </p:nvPr>
        </p:nvSpPr>
        <p:spPr>
          <a:xfrm>
            <a:off x="378530" y="76195"/>
            <a:ext cx="10515600" cy="1325563"/>
          </a:xfrm>
        </p:spPr>
        <p:txBody>
          <a:bodyPr/>
          <a:lstStyle/>
          <a:p>
            <a:r>
              <a:rPr kumimoji="1" lang="en-US" altLang="zh-CN" sz="3600" b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Kernel-Native</a:t>
            </a:r>
            <a:r>
              <a:rPr kumimoji="1" lang="zh-CN" altLang="en-US" sz="3600" b="1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 </a:t>
            </a:r>
            <a:r>
              <a:rPr kumimoji="1" lang="en-US" altLang="zh-CN" sz="3600" b="1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M</a:t>
            </a:r>
            <a:r>
              <a:rPr kumimoji="1" lang="en-US" altLang="zh-CN" sz="3600" b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ode</a:t>
            </a:r>
            <a:r>
              <a:rPr kumimoji="1" lang="zh-CN" altLang="en-US" sz="3600" b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：</a:t>
            </a:r>
            <a:r>
              <a:rPr kumimoji="1" lang="zh-CN" altLang="en-US" sz="3600" b="1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流量</a:t>
            </a:r>
            <a:r>
              <a:rPr kumimoji="1" lang="zh-CN" altLang="en-US" sz="3600" b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编排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3621" y="194486"/>
            <a:ext cx="10515600" cy="1325563"/>
          </a:xfrm>
        </p:spPr>
        <p:txBody>
          <a:bodyPr/>
          <a:lstStyle/>
          <a:p>
            <a:r>
              <a:rPr kumimoji="1" lang="en-US" altLang="zh-CN" sz="3600" b="1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Dual-Engine Mode</a:t>
            </a:r>
            <a:r>
              <a:rPr kumimoji="1" lang="zh-CN" altLang="en-US" sz="3600" b="1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：流量编排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1215827" y="3104843"/>
            <a:ext cx="732974" cy="395264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sz="110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connect</a:t>
            </a:r>
            <a:endParaRPr lang="zh-CN" altLang="en-US" sz="110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6" name="直接连接符 25"/>
          <p:cNvCxnSpPr>
            <a:stCxn id="25" idx="3"/>
            <a:endCxn id="31" idx="1"/>
          </p:cNvCxnSpPr>
          <p:nvPr/>
        </p:nvCxnSpPr>
        <p:spPr>
          <a:xfrm>
            <a:off x="1948801" y="3302475"/>
            <a:ext cx="182057" cy="0"/>
          </a:xfrm>
          <a:prstGeom prst="line">
            <a:avLst/>
          </a:prstGeom>
          <a:noFill/>
          <a:ln w="6350" cap="flat" cmpd="sng" algn="ctr">
            <a:solidFill>
              <a:srgbClr val="E7E6E6">
                <a:lumMod val="25000"/>
              </a:srgbClr>
            </a:solidFill>
            <a:prstDash val="solid"/>
            <a:miter lim="800000"/>
          </a:ln>
          <a:effectLst/>
        </p:spPr>
      </p:cxnSp>
      <p:sp>
        <p:nvSpPr>
          <p:cNvPr id="27" name="圆角矩形 26"/>
          <p:cNvSpPr/>
          <p:nvPr/>
        </p:nvSpPr>
        <p:spPr>
          <a:xfrm>
            <a:off x="941136" y="1896420"/>
            <a:ext cx="1235498" cy="534936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sz="1100" kern="0" dirty="0" smtClean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workload </a:t>
            </a:r>
            <a:r>
              <a:rPr lang="en-US" altLang="zh-CN" sz="110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Pod</a:t>
            </a:r>
            <a:endParaRPr lang="zh-CN" altLang="en-US" sz="110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596038" y="2871306"/>
            <a:ext cx="4308742" cy="0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50000"/>
              </a:sysClr>
            </a:solidFill>
            <a:prstDash val="dash"/>
            <a:miter lim="800000"/>
          </a:ln>
          <a:effectLst/>
        </p:spPr>
      </p:cxnSp>
      <p:sp>
        <p:nvSpPr>
          <p:cNvPr id="29" name="文本框 28"/>
          <p:cNvSpPr txBox="1"/>
          <p:nvPr/>
        </p:nvSpPr>
        <p:spPr>
          <a:xfrm>
            <a:off x="423621" y="2537958"/>
            <a:ext cx="7617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userspace</a:t>
            </a:r>
            <a:endParaRPr lang="zh-CN" altLang="en-US" sz="10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23621" y="2934257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kernel</a:t>
            </a:r>
            <a:endParaRPr lang="zh-CN" altLang="en-US" sz="10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2130858" y="3059938"/>
            <a:ext cx="1722217" cy="485074"/>
          </a:xfrm>
          <a:prstGeom prst="roundRect">
            <a:avLst>
              <a:gd name="adj" fmla="val 0"/>
            </a:avLst>
          </a:prstGeom>
          <a:solidFill>
            <a:srgbClr val="F7F7F7"/>
          </a:solidFill>
          <a:ln w="12700" cap="flat" cmpd="sng" algn="ctr">
            <a:noFill/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 anchorCtr="1"/>
          <a:lstStyle/>
          <a:p>
            <a:pPr algn="ctr" defTabSz="913765">
              <a:defRPr/>
            </a:pPr>
            <a:endParaRPr lang="zh-CN" altLang="en-US" sz="1100" b="1" kern="0" dirty="0">
              <a:solidFill>
                <a:srgbClr val="1D1D1A"/>
              </a:solidFill>
              <a:latin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375468" y="3129514"/>
            <a:ext cx="146386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5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检测是否被</a:t>
            </a:r>
            <a:r>
              <a:rPr lang="en-US" altLang="zh-CN" sz="1050" kern="0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lang="zh-CN" altLang="en-US" sz="105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纳管</a:t>
            </a:r>
            <a:endParaRPr lang="en-US" altLang="zh-CN" sz="1050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defRPr/>
            </a:pPr>
            <a:r>
              <a:rPr lang="en-US" altLang="zh-CN" sz="105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L4</a:t>
            </a:r>
            <a:r>
              <a:rPr lang="zh-CN" altLang="en-US" sz="105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拦截转发</a:t>
            </a:r>
            <a:r>
              <a:rPr lang="en-US" altLang="zh-CN" sz="105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DNAT</a:t>
            </a:r>
            <a:endParaRPr lang="en-US" altLang="zh-CN" sz="1050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621" y="3190974"/>
            <a:ext cx="242778" cy="309133"/>
          </a:xfrm>
          <a:prstGeom prst="rect">
            <a:avLst/>
          </a:prstGeom>
        </p:spPr>
      </p:pic>
      <p:sp>
        <p:nvSpPr>
          <p:cNvPr id="34" name="椭圆 33"/>
          <p:cNvSpPr/>
          <p:nvPr/>
        </p:nvSpPr>
        <p:spPr>
          <a:xfrm>
            <a:off x="2176634" y="3086920"/>
            <a:ext cx="145963" cy="163651"/>
          </a:xfrm>
          <a:prstGeom prst="ellipse">
            <a:avLst/>
          </a:prstGeom>
          <a:solidFill>
            <a:srgbClr val="FFC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white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3853075" y="1915623"/>
            <a:ext cx="1192077" cy="534936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0" cap="none" spc="0" normalizeH="0" baseline="0" noProof="0" dirty="0" err="1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kumimoji="0" lang="en-US" altLang="zh-CN" sz="11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-daemon</a:t>
            </a: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6" name="圆柱形 35"/>
          <p:cNvSpPr/>
          <p:nvPr/>
        </p:nvSpPr>
        <p:spPr>
          <a:xfrm>
            <a:off x="3993448" y="3262769"/>
            <a:ext cx="911332" cy="474675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6350" cap="flat" cmpd="sng" algn="ctr">
            <a:solidFill>
              <a:srgbClr val="E7E6E6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bpf</a:t>
            </a:r>
            <a:r>
              <a:rPr kumimoji="0" lang="en-US" altLang="zh-CN" sz="11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 map</a:t>
            </a:r>
            <a:endParaRPr kumimoji="0" lang="zh-CN" altLang="en-US" sz="1100" b="0" i="0" u="none" strike="noStrike" kern="0" cap="none" spc="0" normalizeH="0" baseline="0" noProof="0" dirty="0" smtClean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37" name="肘形连接符 36"/>
          <p:cNvCxnSpPr>
            <a:stCxn id="31" idx="3"/>
            <a:endCxn id="36" idx="2"/>
          </p:cNvCxnSpPr>
          <p:nvPr/>
        </p:nvCxnSpPr>
        <p:spPr>
          <a:xfrm>
            <a:off x="3853075" y="3302475"/>
            <a:ext cx="140373" cy="197632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E7E6E6">
                <a:lumMod val="25000"/>
              </a:srgbClr>
            </a:solidFill>
            <a:prstDash val="dash"/>
            <a:miter lim="800000"/>
          </a:ln>
          <a:effectLst/>
        </p:spPr>
      </p:cxnSp>
      <p:cxnSp>
        <p:nvCxnSpPr>
          <p:cNvPr id="38" name="直接箭头连接符 37"/>
          <p:cNvCxnSpPr>
            <a:stCxn id="35" idx="2"/>
            <a:endCxn id="36" idx="1"/>
          </p:cNvCxnSpPr>
          <p:nvPr/>
        </p:nvCxnSpPr>
        <p:spPr>
          <a:xfrm>
            <a:off x="4449114" y="2450559"/>
            <a:ext cx="0" cy="812210"/>
          </a:xfrm>
          <a:prstGeom prst="straightConnector1">
            <a:avLst/>
          </a:prstGeom>
          <a:noFill/>
          <a:ln w="6350" cap="flat" cmpd="sng" algn="ctr">
            <a:solidFill>
              <a:srgbClr val="E7E6E6">
                <a:lumMod val="25000"/>
              </a:srgbClr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39" name="直接连接符 38"/>
          <p:cNvCxnSpPr>
            <a:stCxn id="25" idx="0"/>
          </p:cNvCxnSpPr>
          <p:nvPr/>
        </p:nvCxnSpPr>
        <p:spPr>
          <a:xfrm flipV="1">
            <a:off x="1582314" y="2455047"/>
            <a:ext cx="1" cy="649796"/>
          </a:xfrm>
          <a:prstGeom prst="line">
            <a:avLst/>
          </a:prstGeom>
          <a:noFill/>
          <a:ln w="6350" cap="flat" cmpd="sng" algn="ctr">
            <a:solidFill>
              <a:srgbClr val="E7E6E6">
                <a:lumMod val="2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40" name="文本框 39"/>
          <p:cNvSpPr txBox="1"/>
          <p:nvPr/>
        </p:nvSpPr>
        <p:spPr>
          <a:xfrm>
            <a:off x="1558885" y="4613112"/>
            <a:ext cx="30594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L4</a:t>
            </a:r>
            <a:r>
              <a:rPr lang="zh-CN" altLang="en-US" b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处理：天然</a:t>
            </a:r>
            <a:r>
              <a:rPr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隔离</a:t>
            </a:r>
            <a:r>
              <a:rPr lang="zh-CN" altLang="en-US" b="1" dirty="0">
                <a:solidFill>
                  <a:prstClr val="white">
                    <a:lumMod val="50000"/>
                  </a:prstClr>
                </a:solidFill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en-US" altLang="zh-CN" b="1" dirty="0">
                <a:solidFill>
                  <a:prstClr val="white">
                    <a:lumMod val="50000"/>
                  </a:prstClr>
                </a:solidFill>
                <a:latin typeface="黑体" panose="02010609060101010101" charset="-122"/>
                <a:ea typeface="黑体" panose="02010609060101010101" charset="-122"/>
              </a:rPr>
              <a:t>| </a:t>
            </a:r>
            <a:r>
              <a:rPr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更轻量</a:t>
            </a:r>
            <a:endParaRPr lang="zh-CN" altLang="en-US" b="1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6766831" y="2463231"/>
            <a:ext cx="746907" cy="323920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sz="105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connect</a:t>
            </a:r>
            <a:endParaRPr lang="zh-CN" altLang="en-US" sz="105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7184094" y="1656207"/>
            <a:ext cx="994187" cy="323920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sz="105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client</a:t>
            </a:r>
            <a:endParaRPr lang="zh-CN" altLang="en-US" sz="105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6366933" y="2313282"/>
            <a:ext cx="5291667" cy="0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50000"/>
              </a:sysClr>
            </a:solidFill>
            <a:prstDash val="dash"/>
            <a:miter lim="800000"/>
          </a:ln>
          <a:effectLst/>
        </p:spPr>
      </p:cxnSp>
      <p:sp>
        <p:nvSpPr>
          <p:cNvPr id="44" name="文本框 43"/>
          <p:cNvSpPr txBox="1"/>
          <p:nvPr/>
        </p:nvSpPr>
        <p:spPr>
          <a:xfrm>
            <a:off x="6257564" y="2040102"/>
            <a:ext cx="704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 err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Userspace</a:t>
            </a:r>
            <a:endParaRPr lang="en-US" altLang="zh-CN" sz="9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257564" y="2364870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kernel</a:t>
            </a:r>
            <a:endParaRPr lang="zh-CN" altLang="en-US" sz="9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6457141" y="2958795"/>
            <a:ext cx="1408493" cy="397520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12700" cap="flat" cmpd="sng" algn="ctr">
            <a:noFill/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pPr>
              <a:defRPr/>
            </a:pPr>
            <a:r>
              <a:rPr lang="en-US" altLang="zh-CN" sz="1050" ker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L4</a:t>
            </a:r>
            <a:r>
              <a:rPr lang="zh-CN" altLang="en-US" sz="1050" ker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拦截转发</a:t>
            </a:r>
            <a:r>
              <a:rPr lang="en-US" altLang="zh-CN" sz="1050" ker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(DNAT)</a:t>
            </a:r>
            <a:endParaRPr lang="en-US" altLang="zh-CN" sz="1050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716" y="3003193"/>
            <a:ext cx="219298" cy="235176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7700388" y="4613112"/>
            <a:ext cx="32893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L7</a:t>
            </a:r>
            <a:r>
              <a:rPr lang="zh-CN" altLang="en-US" b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处理：随</a:t>
            </a:r>
            <a:r>
              <a:rPr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流转发 </a:t>
            </a:r>
            <a:r>
              <a:rPr lang="en-US" altLang="zh-CN" b="1" dirty="0">
                <a:solidFill>
                  <a:prstClr val="white">
                    <a:lumMod val="50000"/>
                  </a:prstClr>
                </a:solidFill>
                <a:latin typeface="黑体" panose="02010609060101010101" charset="-122"/>
                <a:ea typeface="黑体" panose="02010609060101010101" charset="-122"/>
              </a:rPr>
              <a:t>|</a:t>
            </a:r>
            <a:r>
              <a:rPr lang="en-US" altLang="zh-CN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路径更短</a:t>
            </a:r>
            <a:endParaRPr lang="zh-CN" altLang="en-US" b="1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9258663" y="3720479"/>
            <a:ext cx="955653" cy="367011"/>
          </a:xfrm>
          <a:prstGeom prst="roundRect">
            <a:avLst>
              <a:gd name="adj" fmla="val 2732"/>
            </a:avLst>
          </a:prstGeom>
          <a:solidFill>
            <a:srgbClr val="FFC000">
              <a:lumMod val="20000"/>
              <a:lumOff val="80000"/>
            </a:srgb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5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waypoint</a:t>
            </a:r>
            <a:endParaRPr kumimoji="0" lang="zh-CN" altLang="en-US" sz="105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50" name="肘形连接符 49"/>
          <p:cNvCxnSpPr>
            <a:stCxn id="46" idx="2"/>
            <a:endCxn id="49" idx="1"/>
          </p:cNvCxnSpPr>
          <p:nvPr/>
        </p:nvCxnSpPr>
        <p:spPr>
          <a:xfrm rot="16200000" flipH="1">
            <a:off x="7936190" y="2581512"/>
            <a:ext cx="547670" cy="2097275"/>
          </a:xfrm>
          <a:prstGeom prst="bentConnector2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51" name="圆角矩形 50"/>
          <p:cNvSpPr/>
          <p:nvPr/>
        </p:nvSpPr>
        <p:spPr>
          <a:xfrm>
            <a:off x="10170694" y="2457355"/>
            <a:ext cx="1197783" cy="323920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sz="105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listen/</a:t>
            </a:r>
            <a:r>
              <a:rPr lang="en-US" altLang="zh-CN" sz="1050" kern="0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recv</a:t>
            </a:r>
            <a:endParaRPr lang="zh-CN" altLang="en-US" sz="105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52" name="直接连接符 51"/>
          <p:cNvCxnSpPr/>
          <p:nvPr/>
        </p:nvCxnSpPr>
        <p:spPr>
          <a:xfrm flipH="1">
            <a:off x="10491955" y="3078276"/>
            <a:ext cx="2" cy="156566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</a:ln>
          <a:effectLst/>
        </p:spPr>
      </p:cxnSp>
      <p:sp>
        <p:nvSpPr>
          <p:cNvPr id="53" name="圆角矩形 52"/>
          <p:cNvSpPr/>
          <p:nvPr/>
        </p:nvSpPr>
        <p:spPr>
          <a:xfrm>
            <a:off x="10272492" y="1656207"/>
            <a:ext cx="994187" cy="323920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sz="105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server</a:t>
            </a:r>
            <a:endParaRPr lang="zh-CN" altLang="en-US" sz="105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54" name="直接连接符 53"/>
          <p:cNvCxnSpPr>
            <a:stCxn id="51" idx="0"/>
            <a:endCxn id="53" idx="2"/>
          </p:cNvCxnSpPr>
          <p:nvPr/>
        </p:nvCxnSpPr>
        <p:spPr>
          <a:xfrm flipV="1">
            <a:off x="10769586" y="1980127"/>
            <a:ext cx="0" cy="477228"/>
          </a:xfrm>
          <a:prstGeom prst="line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55" name="圆角矩形 54"/>
          <p:cNvSpPr/>
          <p:nvPr/>
        </p:nvSpPr>
        <p:spPr>
          <a:xfrm>
            <a:off x="8240215" y="2457356"/>
            <a:ext cx="746907" cy="323920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sz="105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send</a:t>
            </a:r>
            <a:endParaRPr lang="zh-CN" altLang="en-US" sz="105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56" name="肘形连接符 55"/>
          <p:cNvCxnSpPr>
            <a:stCxn id="42" idx="2"/>
            <a:endCxn id="41" idx="0"/>
          </p:cNvCxnSpPr>
          <p:nvPr/>
        </p:nvCxnSpPr>
        <p:spPr>
          <a:xfrm rot="5400000">
            <a:off x="7169185" y="1951228"/>
            <a:ext cx="483104" cy="540903"/>
          </a:xfrm>
          <a:prstGeom prst="bentConnector3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7" name="肘形连接符 56"/>
          <p:cNvCxnSpPr>
            <a:stCxn id="42" idx="2"/>
            <a:endCxn id="55" idx="0"/>
          </p:cNvCxnSpPr>
          <p:nvPr/>
        </p:nvCxnSpPr>
        <p:spPr>
          <a:xfrm rot="16200000" flipH="1">
            <a:off x="7908814" y="1752500"/>
            <a:ext cx="477229" cy="932481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8" name="直接箭头连接符 57"/>
          <p:cNvCxnSpPr>
            <a:stCxn id="41" idx="2"/>
          </p:cNvCxnSpPr>
          <p:nvPr/>
        </p:nvCxnSpPr>
        <p:spPr>
          <a:xfrm flipH="1">
            <a:off x="7140283" y="2787151"/>
            <a:ext cx="2" cy="98361"/>
          </a:xfrm>
          <a:prstGeom prst="straightConnector1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59" name="圆角矩形 58"/>
          <p:cNvSpPr/>
          <p:nvPr/>
        </p:nvSpPr>
        <p:spPr>
          <a:xfrm>
            <a:off x="10158955" y="2956806"/>
            <a:ext cx="1221261" cy="399507"/>
          </a:xfrm>
          <a:prstGeom prst="roundRect">
            <a:avLst>
              <a:gd name="adj" fmla="val 0"/>
            </a:avLst>
          </a:prstGeom>
          <a:solidFill>
            <a:srgbClr val="F7F7F7"/>
          </a:solidFill>
          <a:ln w="12700" cap="flat" cmpd="sng" algn="ctr">
            <a:noFill/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 anchorCtr="1"/>
          <a:lstStyle/>
          <a:p>
            <a:pPr algn="ctr" defTabSz="913765">
              <a:defRPr/>
            </a:pPr>
            <a:endParaRPr lang="zh-CN" altLang="en-US" sz="1050" b="1" kern="0" dirty="0">
              <a:solidFill>
                <a:srgbClr val="1D1D1A"/>
              </a:solidFill>
              <a:latin typeface="微软雅黑" panose="020B0503020204020204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342719" y="304114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鉴权等处理</a:t>
            </a:r>
            <a:endParaRPr lang="en-US" altLang="zh-CN" sz="1000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0341" y="3029891"/>
            <a:ext cx="219298" cy="235176"/>
          </a:xfrm>
          <a:prstGeom prst="rect">
            <a:avLst/>
          </a:prstGeom>
        </p:spPr>
      </p:pic>
      <p:cxnSp>
        <p:nvCxnSpPr>
          <p:cNvPr id="62" name="直接连接符 61"/>
          <p:cNvCxnSpPr>
            <a:stCxn id="51" idx="2"/>
            <a:endCxn id="59" idx="0"/>
          </p:cNvCxnSpPr>
          <p:nvPr/>
        </p:nvCxnSpPr>
        <p:spPr>
          <a:xfrm>
            <a:off x="10769586" y="2781275"/>
            <a:ext cx="0" cy="175531"/>
          </a:xfrm>
          <a:prstGeom prst="line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</a:ln>
          <a:effectLst/>
        </p:spPr>
      </p:cxnSp>
      <p:cxnSp>
        <p:nvCxnSpPr>
          <p:cNvPr id="63" name="肘形连接符 62"/>
          <p:cNvCxnSpPr>
            <a:stCxn id="49" idx="3"/>
            <a:endCxn id="59" idx="2"/>
          </p:cNvCxnSpPr>
          <p:nvPr/>
        </p:nvCxnSpPr>
        <p:spPr>
          <a:xfrm flipV="1">
            <a:off x="10214316" y="3356313"/>
            <a:ext cx="555270" cy="547672"/>
          </a:xfrm>
          <a:prstGeom prst="bentConnector2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64" name="圆角矩形 63"/>
          <p:cNvSpPr/>
          <p:nvPr/>
        </p:nvSpPr>
        <p:spPr>
          <a:xfrm>
            <a:off x="8003780" y="2963347"/>
            <a:ext cx="1221261" cy="399507"/>
          </a:xfrm>
          <a:prstGeom prst="roundRect">
            <a:avLst>
              <a:gd name="adj" fmla="val 0"/>
            </a:avLst>
          </a:prstGeom>
          <a:solidFill>
            <a:schemeClr val="accent6">
              <a:lumMod val="40000"/>
              <a:lumOff val="60000"/>
            </a:schemeClr>
          </a:solidFill>
          <a:ln w="12700" cap="flat" cmpd="sng" algn="ctr">
            <a:noFill/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 anchorCtr="1"/>
          <a:lstStyle/>
          <a:p>
            <a:pPr algn="ctr" defTabSz="913765">
              <a:defRPr/>
            </a:pPr>
            <a:endParaRPr lang="zh-CN" altLang="en-US" sz="1050" b="1" kern="0" dirty="0">
              <a:solidFill>
                <a:srgbClr val="1D1D1A"/>
              </a:solidFill>
              <a:latin typeface="微软雅黑" panose="020B0503020204020204" pitchFamily="3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8238345" y="2978434"/>
            <a:ext cx="9002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00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添加</a:t>
            </a:r>
            <a:r>
              <a:rPr lang="en-US" altLang="zh-CN" sz="1000" kern="0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tcp</a:t>
            </a:r>
            <a:r>
              <a:rPr lang="en-US" altLang="zh-CN" sz="100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 </a:t>
            </a:r>
            <a:endParaRPr lang="en-US" altLang="zh-CN" sz="1000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algn="ctr">
              <a:defRPr/>
            </a:pPr>
            <a:r>
              <a:rPr lang="en-US" altLang="zh-CN" sz="100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meta</a:t>
            </a:r>
            <a:r>
              <a:rPr lang="zh-CN" altLang="en-US" sz="1000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信息</a:t>
            </a:r>
            <a:endParaRPr lang="en-US" altLang="zh-CN" sz="1000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047" y="3036249"/>
            <a:ext cx="219298" cy="235176"/>
          </a:xfrm>
          <a:prstGeom prst="rect">
            <a:avLst/>
          </a:prstGeom>
        </p:spPr>
      </p:pic>
      <p:cxnSp>
        <p:nvCxnSpPr>
          <p:cNvPr id="67" name="肘形连接符 66"/>
          <p:cNvCxnSpPr>
            <a:stCxn id="55" idx="2"/>
            <a:endCxn id="64" idx="0"/>
          </p:cNvCxnSpPr>
          <p:nvPr/>
        </p:nvCxnSpPr>
        <p:spPr>
          <a:xfrm rot="16200000" flipH="1">
            <a:off x="8523005" y="2871940"/>
            <a:ext cx="182071" cy="742"/>
          </a:xfrm>
          <a:prstGeom prst="bentConnector3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68" name="圆角矩形 67"/>
          <p:cNvSpPr/>
          <p:nvPr/>
        </p:nvSpPr>
        <p:spPr>
          <a:xfrm>
            <a:off x="6257564" y="2839508"/>
            <a:ext cx="5604235" cy="662528"/>
          </a:xfrm>
          <a:prstGeom prst="roundRect">
            <a:avLst>
              <a:gd name="adj" fmla="val 0"/>
            </a:avLst>
          </a:prstGeom>
          <a:noFill/>
          <a:ln w="9525" cap="flat" cmpd="sng" algn="ctr">
            <a:solidFill>
              <a:srgbClr val="E7E6E6">
                <a:lumMod val="50000"/>
              </a:srgbClr>
            </a:solidFill>
            <a:prstDash val="dash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50" b="1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1349639" y="3307500"/>
            <a:ext cx="505267" cy="24622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000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Kmesh</a:t>
            </a:r>
            <a:endParaRPr lang="zh-CN" altLang="en-US" sz="10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70" name="肘形连接符 69"/>
          <p:cNvCxnSpPr>
            <a:stCxn id="64" idx="2"/>
            <a:endCxn id="49" idx="1"/>
          </p:cNvCxnSpPr>
          <p:nvPr/>
        </p:nvCxnSpPr>
        <p:spPr>
          <a:xfrm rot="16200000" flipH="1">
            <a:off x="8665972" y="3311293"/>
            <a:ext cx="541131" cy="644252"/>
          </a:xfrm>
          <a:prstGeom prst="bentConnector2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381001" y="167364"/>
            <a:ext cx="2811651" cy="1037629"/>
          </a:xfrm>
        </p:spPr>
        <p:txBody>
          <a:bodyPr/>
          <a:lstStyle/>
          <a:p>
            <a:r>
              <a:rPr kumimoji="1" lang="en-US" altLang="zh-CN" sz="36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L4</a:t>
            </a:r>
            <a:r>
              <a:rPr kumimoji="1" lang="zh-CN" altLang="en-US" sz="36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 </a:t>
            </a:r>
            <a:r>
              <a:rPr kumimoji="1" lang="zh-CN" altLang="en-US" sz="36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鉴权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292436" y="1204993"/>
            <a:ext cx="3491346" cy="1883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8" name="Picture 4" descr="D:\welink\imagefiles\originalImgfiles\13D1987C-56D0-480A-BF02-8A3865063CE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301" y="993184"/>
            <a:ext cx="6454323" cy="363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594461" y="4519448"/>
            <a:ext cx="8917623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建链阶段：</a:t>
            </a:r>
            <a:endParaRPr lang="zh-CN" altLang="en-US" b="1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b="1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1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：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Client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端发起建链，经过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Kmesh LB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与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Server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建立连接</a:t>
            </a:r>
            <a:endParaRPr lang="en-US" altLang="zh-CN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1.1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：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Server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端在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PASSIVE_ESTABLISHED hook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，如果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Server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被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纳管，则通过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sock bpf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将链路五元组信息写入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tuple map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，该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map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为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ringbuffer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类型，用户态可实时读取</a:t>
            </a:r>
            <a:endParaRPr lang="en-US" altLang="zh-CN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1.2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：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Kmesh rbac-manager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根据五元组信息，匹配鉴权规则，如果结果为拒绝，则将鉴权结果写入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auth map</a:t>
            </a:r>
            <a:endParaRPr lang="en-US" altLang="zh-CN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58380" y="1205230"/>
            <a:ext cx="418655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收</a:t>
            </a:r>
            <a:r>
              <a:rPr lang="zh-CN" altLang="en-US" b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发包：</a:t>
            </a:r>
            <a:endParaRPr lang="zh-CN" altLang="en-US" b="1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endParaRPr lang="en-US" altLang="zh-CN" b="1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2. Server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端在收包阶段，通过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XDP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程序，匹配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auth map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，如果匹配成功，则将消息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reset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上送到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Server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，关闭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Server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侧链路；同时清理掉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auth map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中对应的记录，待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client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端后续包发送，返回</a:t>
            </a:r>
            <a:r>
              <a:rPr lang="en-US" altLang="zh-CN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reset by peer</a:t>
            </a:r>
            <a:r>
              <a:rPr lang="zh-CN" altLang="en-US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，随之客户端链路关闭</a:t>
            </a: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341417" y="115904"/>
            <a:ext cx="2811651" cy="1037629"/>
          </a:xfrm>
        </p:spPr>
        <p:txBody>
          <a:bodyPr/>
          <a:lstStyle/>
          <a:p>
            <a:r>
              <a:rPr kumimoji="1" lang="zh-CN" altLang="en-US" sz="3600" b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可观测性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292436" y="1204993"/>
            <a:ext cx="3491346" cy="1883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98" name="Picture 2" descr="D:\welink\imagefiles\originalImgfiles\67E2B6A2-8D57-42E7-AC0E-59219495D48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87" y="3221700"/>
            <a:ext cx="6339888" cy="3472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257763" y="1065659"/>
            <a:ext cx="106394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使用内核的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ebpf </a:t>
            </a:r>
            <a:r>
              <a:rPr lang="en-US" altLang="zh-CN" err="1">
                <a:latin typeface="黑体" panose="02010609060101010101" charset="-122"/>
                <a:ea typeface="黑体" panose="02010609060101010101" charset="-122"/>
              </a:rPr>
              <a:t>sockops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收集监控数据，在连接运行的时候</a:t>
            </a: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err="1">
                <a:latin typeface="黑体" panose="02010609060101010101" charset="-122"/>
                <a:ea typeface="黑体" panose="02010609060101010101" charset="-122"/>
              </a:rPr>
              <a:t>pre_connect</a:t>
            </a:r>
            <a:r>
              <a:rPr lang="en-US" altLang="zh-CN" dirty="0">
                <a:latin typeface="黑体" panose="02010609060101010101" charset="-122"/>
                <a:ea typeface="黑体" panose="02010609060101010101" charset="-122"/>
              </a:rPr>
              <a:t> attachment</a:t>
            </a: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err="1">
                <a:latin typeface="黑体" panose="02010609060101010101" charset="-122"/>
                <a:ea typeface="黑体" panose="02010609060101010101" charset="-122"/>
              </a:rPr>
              <a:t>active_established</a:t>
            </a:r>
            <a:r>
              <a:rPr lang="en-US" altLang="zh-CN" dirty="0">
                <a:latin typeface="黑体" panose="02010609060101010101" charset="-122"/>
                <a:ea typeface="黑体" panose="02010609060101010101" charset="-122"/>
              </a:rPr>
              <a:t> attachment</a:t>
            </a: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err="1">
                <a:latin typeface="黑体" panose="02010609060101010101" charset="-122"/>
                <a:ea typeface="黑体" panose="02010609060101010101" charset="-122"/>
              </a:rPr>
              <a:t>passive_established</a:t>
            </a:r>
            <a:r>
              <a:rPr lang="en-US" altLang="zh-CN" dirty="0">
                <a:latin typeface="黑体" panose="02010609060101010101" charset="-122"/>
                <a:ea typeface="黑体" panose="02010609060101010101" charset="-122"/>
              </a:rPr>
              <a:t> attachment</a:t>
            </a: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</a:rPr>
              <a:t>close attachment</a:t>
            </a: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未来将收集展示更为丰富的数据，作为监控指标，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Access log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等等</a:t>
            </a:r>
            <a:endParaRPr lang="zh-CN" altLang="en-US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15318" y="4034830"/>
            <a:ext cx="4446251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mtClean="0">
                <a:latin typeface="黑体" panose="02010609060101010101" charset="-122"/>
                <a:ea typeface="黑体" panose="02010609060101010101" charset="-122"/>
              </a:rPr>
              <a:t>优势</a:t>
            </a:r>
            <a:r>
              <a:rPr lang="en-US" altLang="zh-CN" b="1" smtClean="0">
                <a:latin typeface="黑体" panose="02010609060101010101" charset="-122"/>
                <a:ea typeface="黑体" panose="02010609060101010101" charset="-122"/>
              </a:rPr>
              <a:t>:</a:t>
            </a:r>
            <a:endParaRPr lang="en-US" altLang="zh-CN" b="1" smtClean="0">
              <a:latin typeface="黑体" panose="02010609060101010101" charset="-122"/>
              <a:ea typeface="黑体" panose="02010609060101010101" charset="-122"/>
            </a:endParaRPr>
          </a:p>
          <a:p>
            <a:endParaRPr lang="en-US" altLang="zh-CN" b="1" dirty="0"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eBPF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的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端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到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端可观测性</a:t>
            </a:r>
            <a:endParaRPr lang="en-US" altLang="zh-CN" smtClean="0"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Low </a:t>
            </a:r>
            <a:r>
              <a:rPr lang="en-US" altLang="zh-CN" dirty="0" err="1">
                <a:latin typeface="黑体" panose="02010609060101010101" charset="-122"/>
                <a:ea typeface="黑体" panose="02010609060101010101" charset="-122"/>
              </a:rPr>
              <a:t>cpu</a:t>
            </a:r>
            <a:r>
              <a:rPr lang="en-US" altLang="zh-CN" dirty="0">
                <a:latin typeface="黑体" panose="02010609060101010101" charset="-122"/>
                <a:ea typeface="黑体" panose="02010609060101010101" charset="-122"/>
              </a:rPr>
              <a:t> cost. &lt; 5%</a:t>
            </a: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更底层数据的收集，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Socket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级别的数据</a:t>
            </a: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02770" y="147991"/>
            <a:ext cx="4725691" cy="1037629"/>
          </a:xfrm>
        </p:spPr>
        <p:txBody>
          <a:bodyPr>
            <a:normAutofit/>
          </a:bodyPr>
          <a:lstStyle/>
          <a:p>
            <a:r>
              <a:rPr kumimoji="1" lang="en-US" altLang="zh-CN" sz="3600" b="1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Kmesh</a:t>
            </a:r>
            <a:r>
              <a:rPr kumimoji="1" lang="zh-CN" altLang="en-US" sz="3600" b="1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重启零停机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pic>
        <p:nvPicPr>
          <p:cNvPr id="3074" name="Picture 2" descr="D:\welink\imagefiles\originalImgfiles\7814D9B7-D1D1-45BA-AC43-2E8B00273ED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70" y="1255378"/>
            <a:ext cx="8067880" cy="499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文本框 34"/>
          <p:cNvSpPr txBox="1"/>
          <p:nvPr/>
        </p:nvSpPr>
        <p:spPr>
          <a:xfrm>
            <a:off x="8475494" y="940080"/>
            <a:ext cx="292526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通过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eBPF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的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pin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机制将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eBPF prog/map pin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到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eBPF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文件系统</a:t>
            </a:r>
            <a:endParaRPr lang="zh-CN" altLang="en-US" smtClean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当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Kmesh-daemon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退出时，检查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Kmesh-daemon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是正常退出还是重启</a:t>
            </a:r>
            <a:endParaRPr lang="zh-CN" altLang="en-US" smtClean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mtClean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如果是正常退出则删除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pin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文件</a:t>
            </a:r>
            <a:endParaRPr lang="zh-CN" altLang="en-US" smtClean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mtClean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如果是重启，则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pin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文件不会被清理，当下一次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Kmesh-daemon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启动的时候会直接从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pin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文件加载配置</a:t>
            </a:r>
            <a:endParaRPr lang="zh-CN" altLang="en-US" smtClean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mtClean="0"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当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在重启退出状态时，</a:t>
            </a:r>
            <a:r>
              <a:rPr lang="en-US" altLang="zh-CN" smtClean="0">
                <a:latin typeface="黑体" panose="02010609060101010101" charset="-122"/>
                <a:ea typeface="黑体" panose="02010609060101010101" charset="-122"/>
              </a:rPr>
              <a:t>pin</a:t>
            </a:r>
            <a:r>
              <a:rPr lang="zh-CN" altLang="en-US" smtClean="0">
                <a:latin typeface="黑体" panose="02010609060101010101" charset="-122"/>
                <a:ea typeface="黑体" panose="02010609060101010101" charset="-122"/>
              </a:rPr>
              <a:t>文件一直存在并且服务不会被终止</a:t>
            </a:r>
            <a:endParaRPr lang="zh-CN" altLang="en-US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698539" y="2015669"/>
            <a:ext cx="1074446" cy="472276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sz="1600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workload Pod</a:t>
            </a:r>
            <a:endParaRPr lang="en-US" altLang="zh-CN" sz="160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391776" y="3152838"/>
            <a:ext cx="2958558" cy="341295"/>
          </a:xfrm>
          <a:prstGeom prst="roundRect">
            <a:avLst>
              <a:gd name="adj" fmla="val 2732"/>
            </a:avLst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kern="0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lang="en-US" altLang="zh-CN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-daemon</a:t>
            </a:r>
            <a:endParaRPr lang="zh-CN" altLang="en-US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391776" y="1531901"/>
            <a:ext cx="2958558" cy="341295"/>
          </a:xfrm>
          <a:prstGeom prst="roundRect">
            <a:avLst>
              <a:gd name="adj" fmla="val 2732"/>
            </a:avLst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kern="0" dirty="0" err="1" smtClean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kmesh-cni</a:t>
            </a:r>
            <a:endParaRPr lang="en-US" altLang="zh-CN" kern="0" dirty="0" err="1" smtClean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404610" y="1607185"/>
            <a:ext cx="1218565" cy="454025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workload Pod</a:t>
            </a:r>
            <a:endParaRPr lang="zh-CN" altLang="en-US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485594" y="2796843"/>
            <a:ext cx="1074446" cy="356296"/>
          </a:xfrm>
          <a:prstGeom prst="roundRect">
            <a:avLst>
              <a:gd name="adj" fmla="val 2732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kern="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sidecar</a:t>
            </a:r>
            <a:endParaRPr lang="en-US" altLang="zh-CN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6275705" y="1531620"/>
            <a:ext cx="1466215" cy="1830705"/>
          </a:xfrm>
          <a:prstGeom prst="roundRect">
            <a:avLst>
              <a:gd name="adj" fmla="val 2732"/>
            </a:avLst>
          </a:prstGeom>
          <a:noFill/>
          <a:ln w="9525" cap="flat" cmpd="sng" algn="ctr">
            <a:solidFill>
              <a:srgbClr val="E7E6E6">
                <a:lumMod val="50000"/>
              </a:srgbClr>
            </a:solidFill>
            <a:prstDash val="dash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558925" y="4280535"/>
            <a:ext cx="1512570" cy="1146810"/>
          </a:xfrm>
          <a:prstGeom prst="roundRect">
            <a:avLst>
              <a:gd name="adj" fmla="val 2732"/>
            </a:avLst>
          </a:prstGeom>
          <a:solidFill>
            <a:sysClr val="window" lastClr="FFFFFF">
              <a:lumMod val="95000"/>
            </a:sys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检查是否被</a:t>
            </a:r>
            <a:r>
              <a:rPr lang="en-US" altLang="zh-CN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bypass</a:t>
            </a: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algn="ctr" defTabSz="913765">
              <a:defRPr/>
            </a:pPr>
            <a:r>
              <a:rPr lang="en-US" altLang="zh-CN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(</a:t>
            </a:r>
            <a:r>
              <a:rPr lang="en-US" altLang="zh-CN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bpf_get_netns_cookie</a:t>
            </a:r>
            <a:r>
              <a:rPr lang="en-US" altLang="zh-CN" sz="10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)</a:t>
            </a:r>
            <a:endParaRPr lang="en-US" altLang="zh-CN" sz="1000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 flipH="1">
            <a:off x="3125987" y="1873195"/>
            <a:ext cx="389467" cy="1279643"/>
          </a:xfrm>
          <a:prstGeom prst="straightConnector1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4" name="直接箭头连接符 13"/>
          <p:cNvCxnSpPr/>
          <p:nvPr/>
        </p:nvCxnSpPr>
        <p:spPr>
          <a:xfrm>
            <a:off x="4440707" y="1873194"/>
            <a:ext cx="355330" cy="1279644"/>
          </a:xfrm>
          <a:prstGeom prst="straightConnector1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" name="直接箭头连接符 14"/>
          <p:cNvCxnSpPr>
            <a:endCxn id="11" idx="1"/>
          </p:cNvCxnSpPr>
          <p:nvPr/>
        </p:nvCxnSpPr>
        <p:spPr>
          <a:xfrm flipV="1">
            <a:off x="5088560" y="2447356"/>
            <a:ext cx="1187450" cy="671195"/>
          </a:xfrm>
          <a:prstGeom prst="straightConnector1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6" name="直接连接符 15"/>
          <p:cNvCxnSpPr>
            <a:stCxn id="9" idx="2"/>
            <a:endCxn id="10" idx="0"/>
          </p:cNvCxnSpPr>
          <p:nvPr/>
        </p:nvCxnSpPr>
        <p:spPr>
          <a:xfrm>
            <a:off x="7013927" y="2061428"/>
            <a:ext cx="8890" cy="735330"/>
          </a:xfrm>
          <a:prstGeom prst="line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</a:ln>
          <a:effectLst/>
        </p:spPr>
      </p:cxnSp>
      <p:cxnSp>
        <p:nvCxnSpPr>
          <p:cNvPr id="17" name="肘形连接符 16"/>
          <p:cNvCxnSpPr>
            <a:stCxn id="4" idx="2"/>
            <a:endCxn id="12" idx="1"/>
          </p:cNvCxnSpPr>
          <p:nvPr/>
        </p:nvCxnSpPr>
        <p:spPr>
          <a:xfrm rot="5400000" flipV="1">
            <a:off x="214313" y="3509328"/>
            <a:ext cx="2366010" cy="323215"/>
          </a:xfrm>
          <a:prstGeom prst="bentConnector2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18" name="圆柱形 17"/>
          <p:cNvSpPr/>
          <p:nvPr/>
        </p:nvSpPr>
        <p:spPr>
          <a:xfrm>
            <a:off x="3515454" y="3832868"/>
            <a:ext cx="1117600" cy="367470"/>
          </a:xfrm>
          <a:prstGeom prst="can">
            <a:avLst/>
          </a:prstGeom>
          <a:solidFill>
            <a:srgbClr val="FFC000">
              <a:lumMod val="20000"/>
              <a:lumOff val="80000"/>
            </a:srgbClr>
          </a:solidFill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bpf</a:t>
            </a:r>
            <a:r>
              <a:rPr kumimoji="0" lang="en-US" altLang="zh-CN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 map</a:t>
            </a:r>
            <a:endParaRPr kumimoji="0" lang="zh-CN" altLang="en-US" b="0" i="0" u="none" strike="noStrike" kern="0" cap="none" spc="0" normalizeH="0" baseline="0" noProof="0" dirty="0" smtClean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9" name="直接箭头连接符 18"/>
          <p:cNvCxnSpPr>
            <a:endCxn id="18" idx="1"/>
          </p:cNvCxnSpPr>
          <p:nvPr/>
        </p:nvCxnSpPr>
        <p:spPr>
          <a:xfrm>
            <a:off x="3320720" y="3494132"/>
            <a:ext cx="753534" cy="338736"/>
          </a:xfrm>
          <a:prstGeom prst="straightConnector1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0" name="肘形连接符 19"/>
          <p:cNvCxnSpPr>
            <a:stCxn id="18" idx="2"/>
            <a:endCxn id="12" idx="0"/>
          </p:cNvCxnSpPr>
          <p:nvPr/>
        </p:nvCxnSpPr>
        <p:spPr>
          <a:xfrm rot="10800000" flipV="1">
            <a:off x="2315210" y="4017010"/>
            <a:ext cx="1200150" cy="263525"/>
          </a:xfrm>
          <a:prstGeom prst="bentConnector2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dash"/>
            <a:miter lim="800000"/>
          </a:ln>
          <a:effectLst/>
        </p:spPr>
      </p:cxnSp>
      <p:sp>
        <p:nvSpPr>
          <p:cNvPr id="21" name="任意多边形 20"/>
          <p:cNvSpPr/>
          <p:nvPr/>
        </p:nvSpPr>
        <p:spPr>
          <a:xfrm>
            <a:off x="2957162" y="1894002"/>
            <a:ext cx="981625" cy="1938866"/>
          </a:xfrm>
          <a:custGeom>
            <a:avLst/>
            <a:gdLst>
              <a:gd name="connsiteX0" fmla="*/ 465158 w 981625"/>
              <a:gd name="connsiteY0" fmla="*/ 0 h 1938866"/>
              <a:gd name="connsiteX1" fmla="*/ 16425 w 981625"/>
              <a:gd name="connsiteY1" fmla="*/ 1278466 h 1938866"/>
              <a:gd name="connsiteX2" fmla="*/ 981625 w 981625"/>
              <a:gd name="connsiteY2" fmla="*/ 1938866 h 193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1625" h="1938866">
                <a:moveTo>
                  <a:pt x="465158" y="0"/>
                </a:moveTo>
                <a:cubicBezTo>
                  <a:pt x="197752" y="477661"/>
                  <a:pt x="-69653" y="955322"/>
                  <a:pt x="16425" y="1278466"/>
                </a:cubicBezTo>
                <a:cubicBezTo>
                  <a:pt x="102503" y="1601610"/>
                  <a:pt x="542064" y="1770238"/>
                  <a:pt x="981625" y="1938866"/>
                </a:cubicBezTo>
              </a:path>
            </a:pathLst>
          </a:custGeom>
          <a:noFill/>
          <a:ln w="19050" cap="flat" cmpd="sng" algn="ctr">
            <a:solidFill>
              <a:srgbClr val="ED7D31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4539920" y="1902468"/>
            <a:ext cx="1701800" cy="1105347"/>
          </a:xfrm>
          <a:custGeom>
            <a:avLst/>
            <a:gdLst>
              <a:gd name="connsiteX0" fmla="*/ 0 w 1701800"/>
              <a:gd name="connsiteY0" fmla="*/ 0 h 1105347"/>
              <a:gd name="connsiteX1" fmla="*/ 465667 w 1701800"/>
              <a:gd name="connsiteY1" fmla="*/ 1100667 h 1105347"/>
              <a:gd name="connsiteX2" fmla="*/ 1701800 w 1701800"/>
              <a:gd name="connsiteY2" fmla="*/ 321734 h 1105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1800" h="1105347">
                <a:moveTo>
                  <a:pt x="0" y="0"/>
                </a:moveTo>
                <a:cubicBezTo>
                  <a:pt x="91017" y="523522"/>
                  <a:pt x="182034" y="1047045"/>
                  <a:pt x="465667" y="1100667"/>
                </a:cubicBezTo>
                <a:cubicBezTo>
                  <a:pt x="749300" y="1154289"/>
                  <a:pt x="1225550" y="738011"/>
                  <a:pt x="1701800" y="321734"/>
                </a:cubicBezTo>
              </a:path>
            </a:pathLst>
          </a:custGeom>
          <a:noFill/>
          <a:ln w="19050" cap="flat" cmpd="sng" algn="ctr">
            <a:solidFill>
              <a:srgbClr val="ED7D31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6341110" y="2239010"/>
            <a:ext cx="1334135" cy="386715"/>
          </a:xfrm>
          <a:prstGeom prst="roundRect">
            <a:avLst>
              <a:gd name="adj" fmla="val 2732"/>
            </a:avLst>
          </a:prstGeom>
          <a:noFill/>
          <a:ln w="9525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注入</a:t>
            </a:r>
            <a:r>
              <a:rPr kumimoji="0" lang="en-US" altLang="zh-CN" sz="1200" b="0" i="0" u="none" strike="noStrike" kern="0" cap="none" spc="0" normalizeH="0" baseline="0" noProof="0" dirty="0" err="1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iptables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规则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991907" y="3703549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netns_cookie</a:t>
            </a:r>
            <a:endParaRPr lang="zh-CN" altLang="en-US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矩形标注 24"/>
          <p:cNvSpPr/>
          <p:nvPr/>
        </p:nvSpPr>
        <p:spPr>
          <a:xfrm rot="5400000">
            <a:off x="9454515" y="309245"/>
            <a:ext cx="1036955" cy="4212590"/>
          </a:xfrm>
          <a:prstGeom prst="wedgeRectCallout">
            <a:avLst>
              <a:gd name="adj1" fmla="val -14896"/>
              <a:gd name="adj2" fmla="val 57233"/>
            </a:avLst>
          </a:prstGeom>
          <a:noFill/>
          <a:ln w="9525" cap="flat" cmpd="sng" algn="ctr">
            <a:solidFill>
              <a:srgbClr val="E7E6E6">
                <a:lumMod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943634" y="2090638"/>
            <a:ext cx="414528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"-t", "nat", "-I", "PREROUTING", "1", "-j", "RETURN"</a:t>
            </a:r>
            <a:endParaRPr lang="zh-CN" altLang="en-US" sz="12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943634" y="2446245"/>
            <a:ext cx="384048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"-t", "</a:t>
            </a:r>
            <a:r>
              <a:rPr lang="en-US" altLang="zh-CN" sz="1200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nat</a:t>
            </a:r>
            <a:r>
              <a:rPr lang="en-US" altLang="zh-CN" sz="12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", "-I", "OUTPUT", "1", "-j", "RETURN"</a:t>
            </a:r>
            <a:endParaRPr lang="zh-CN" altLang="en-US" sz="12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8" name="任意多边形 27"/>
          <p:cNvSpPr/>
          <p:nvPr/>
        </p:nvSpPr>
        <p:spPr>
          <a:xfrm>
            <a:off x="7299960" y="1894205"/>
            <a:ext cx="621030" cy="2062480"/>
          </a:xfrm>
          <a:custGeom>
            <a:avLst/>
            <a:gdLst>
              <a:gd name="connsiteX0" fmla="*/ 0 w 620969"/>
              <a:gd name="connsiteY0" fmla="*/ 0 h 1786466"/>
              <a:gd name="connsiteX1" fmla="*/ 609600 w 620969"/>
              <a:gd name="connsiteY1" fmla="*/ 372533 h 1786466"/>
              <a:gd name="connsiteX2" fmla="*/ 338666 w 620969"/>
              <a:gd name="connsiteY2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969" h="1786466">
                <a:moveTo>
                  <a:pt x="0" y="0"/>
                </a:moveTo>
                <a:cubicBezTo>
                  <a:pt x="276578" y="37394"/>
                  <a:pt x="553156" y="74789"/>
                  <a:pt x="609600" y="372533"/>
                </a:cubicBezTo>
                <a:cubicBezTo>
                  <a:pt x="666044" y="670277"/>
                  <a:pt x="502355" y="1228371"/>
                  <a:pt x="338666" y="1786466"/>
                </a:cubicBezTo>
              </a:path>
            </a:pathLst>
          </a:custGeom>
          <a:noFill/>
          <a:ln w="19050" cap="flat" cmpd="sng" algn="ctr">
            <a:solidFill>
              <a:srgbClr val="ED7D31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3386455" y="4890770"/>
            <a:ext cx="1550035" cy="340995"/>
          </a:xfrm>
          <a:prstGeom prst="roundRect">
            <a:avLst>
              <a:gd name="adj" fmla="val 2732"/>
            </a:avLst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anchor="ctr" anchorCtr="1"/>
          <a:lstStyle/>
          <a:p>
            <a:pPr algn="ctr" defTabSz="913765">
              <a:defRPr/>
            </a:pPr>
            <a:r>
              <a:rPr lang="en-US" altLang="zh-CN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编排</a:t>
            </a:r>
            <a:endParaRPr lang="en-US" altLang="zh-CN" kern="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30" name="肘形连接符 29"/>
          <p:cNvCxnSpPr>
            <a:stCxn id="12" idx="3"/>
            <a:endCxn id="29" idx="0"/>
          </p:cNvCxnSpPr>
          <p:nvPr/>
        </p:nvCxnSpPr>
        <p:spPr>
          <a:xfrm>
            <a:off x="3071495" y="4853940"/>
            <a:ext cx="1090295" cy="36830"/>
          </a:xfrm>
          <a:prstGeom prst="bentConnector2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31" name="文本框 30"/>
          <p:cNvSpPr txBox="1"/>
          <p:nvPr/>
        </p:nvSpPr>
        <p:spPr>
          <a:xfrm>
            <a:off x="3249143" y="4383269"/>
            <a:ext cx="297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N</a:t>
            </a: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32" name="直接箭头连接符 31"/>
          <p:cNvCxnSpPr>
            <a:stCxn id="12" idx="2"/>
          </p:cNvCxnSpPr>
          <p:nvPr/>
        </p:nvCxnSpPr>
        <p:spPr>
          <a:xfrm>
            <a:off x="2315190" y="5427291"/>
            <a:ext cx="0" cy="957854"/>
          </a:xfrm>
          <a:prstGeom prst="straightConnector1">
            <a:avLst/>
          </a:prstGeom>
          <a:noFill/>
          <a:ln w="6350" cap="flat" cmpd="sng" algn="ctr">
            <a:solidFill>
              <a:srgbClr val="E7E6E6">
                <a:lumMod val="50000"/>
              </a:srgbClr>
            </a:solidFill>
            <a:prstDash val="solid"/>
            <a:miter lim="800000"/>
            <a:tailEnd type="triangle"/>
          </a:ln>
          <a:effectLst/>
        </p:spPr>
      </p:cxnSp>
      <p:sp>
        <p:nvSpPr>
          <p:cNvPr id="33" name="文本框 32"/>
          <p:cNvSpPr txBox="1"/>
          <p:nvPr/>
        </p:nvSpPr>
        <p:spPr>
          <a:xfrm>
            <a:off x="1940875" y="5520180"/>
            <a:ext cx="297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Y</a:t>
            </a: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358732" y="587522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什么都不做</a:t>
            </a:r>
            <a:endParaRPr lang="zh-CN" altLang="en-US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829676" y="3494702"/>
            <a:ext cx="1440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绕过</a:t>
            </a:r>
            <a:r>
              <a:rPr lang="en-US" altLang="zh-CN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sidecar</a:t>
            </a:r>
            <a:endParaRPr lang="zh-CN" altLang="en-US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566896" y="1792402"/>
            <a:ext cx="1337733" cy="832827"/>
          </a:xfrm>
          <a:prstGeom prst="roundRect">
            <a:avLst>
              <a:gd name="adj" fmla="val 2732"/>
            </a:avLst>
          </a:prstGeom>
          <a:noFill/>
          <a:ln w="9525" cap="flat" cmpd="sng" algn="ctr">
            <a:solidFill>
              <a:srgbClr val="E7E6E6">
                <a:lumMod val="50000"/>
              </a:srgbClr>
            </a:solidFill>
            <a:prstDash val="dash"/>
            <a:miter lim="800000"/>
          </a:ln>
          <a:effectLst/>
        </p:spPr>
        <p:txBody>
          <a:bodyPr anchor="ctr" anchorCtr="1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887" y="2606594"/>
            <a:ext cx="325476" cy="261534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91" y="1687035"/>
            <a:ext cx="240047" cy="242309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4746" y="4937238"/>
            <a:ext cx="219298" cy="235176"/>
          </a:xfrm>
          <a:prstGeom prst="rect">
            <a:avLst/>
          </a:prstGeom>
        </p:spPr>
      </p:pic>
      <p:sp>
        <p:nvSpPr>
          <p:cNvPr id="40" name="标题 1"/>
          <p:cNvSpPr>
            <a:spLocks noGrp="1"/>
          </p:cNvSpPr>
          <p:nvPr>
            <p:ph type="title"/>
          </p:nvPr>
        </p:nvSpPr>
        <p:spPr>
          <a:xfrm>
            <a:off x="387239" y="252259"/>
            <a:ext cx="10515600" cy="867908"/>
          </a:xfrm>
        </p:spPr>
        <p:txBody>
          <a:bodyPr/>
          <a:lstStyle/>
          <a:p>
            <a:r>
              <a:rPr kumimoji="1" lang="zh-CN" altLang="en-US" sz="3600" b="1" dirty="0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灵活运维：</a:t>
            </a:r>
            <a:r>
              <a:rPr kumimoji="1" lang="en-US" altLang="zh-CN" sz="3600" b="1" dirty="0" err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ByPass</a:t>
            </a:r>
            <a:r>
              <a:rPr kumimoji="1" lang="zh-CN" altLang="en-US" sz="3600" b="1" dirty="0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网格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标题 1"/>
          <p:cNvSpPr>
            <a:spLocks noGrp="1"/>
          </p:cNvSpPr>
          <p:nvPr>
            <p:ph type="title"/>
          </p:nvPr>
        </p:nvSpPr>
        <p:spPr>
          <a:xfrm>
            <a:off x="283768" y="231974"/>
            <a:ext cx="5578684" cy="867908"/>
          </a:xfrm>
        </p:spPr>
        <p:txBody>
          <a:bodyPr/>
          <a:lstStyle/>
          <a:p>
            <a:r>
              <a:rPr kumimoji="1" lang="en-US" altLang="zh-CN" sz="3600" b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Sidecar</a:t>
            </a:r>
            <a:r>
              <a:rPr kumimoji="1" lang="zh-CN" altLang="en-US" sz="3600" b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透明加速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pic>
        <p:nvPicPr>
          <p:cNvPr id="5122" name="Picture 2" descr="D:\welink\imagefiles\originalImgfiles\12868F4A-B681-45AB-B21E-9757ECC281A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45" y="1099820"/>
            <a:ext cx="9146540" cy="3100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406400" y="4345305"/>
            <a:ext cx="885317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1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、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Sockops: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在创建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TCP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连接的时候将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socket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信息存储在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sockmap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结构中并且可以用四元组信息识别</a:t>
            </a:r>
            <a:endParaRPr lang="zh-CN" altLang="en-US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2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、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Socket Redirection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：允许在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TCP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数据传输过程中，如果连接的四元组信息能匹配到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sockmap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中的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socket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，则数据能直接在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socket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间传输</a:t>
            </a:r>
            <a:endParaRPr lang="zh-CN" altLang="en-US"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3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、如果没有在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sockmap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中匹配到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</a:rPr>
              <a:t>socket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</a:rPr>
              <a:t>，则走正常的内核协议栈进行处理</a:t>
            </a:r>
            <a:endParaRPr lang="zh-CN" altLang="en-US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443000" y="2714890"/>
            <a:ext cx="13315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ln w="12700">
                  <a:noFill/>
                </a:ln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Part</a:t>
            </a:r>
            <a:endParaRPr lang="en-US" altLang="zh-CN" sz="4800" b="1" dirty="0">
              <a:ln w="12700">
                <a:noFill/>
              </a:ln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2948611" y="2714890"/>
            <a:ext cx="8066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4800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04</a:t>
            </a:r>
            <a:endParaRPr kumimoji="1" lang="en-US" altLang="zh-CN" sz="4800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6" name="标题 1"/>
          <p:cNvSpPr txBox="1"/>
          <p:nvPr>
            <p:custDataLst>
              <p:tags r:id="rId4"/>
            </p:custDataLst>
          </p:nvPr>
        </p:nvSpPr>
        <p:spPr>
          <a:xfrm>
            <a:off x="1419493" y="3429000"/>
            <a:ext cx="7979457" cy="1290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网格技术展望</a:t>
            </a:r>
            <a:endParaRPr lang="zh-CN" altLang="en-US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481955" y="1157605"/>
            <a:ext cx="49098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路线</a:t>
            </a:r>
            <a:r>
              <a:rPr lang="en-US" altLang="zh-CN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2</a:t>
            </a:r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：</a:t>
            </a:r>
            <a:r>
              <a:rPr lang="en-US" altLang="zh-CN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linker2-proxy</a:t>
            </a:r>
            <a:endParaRPr lang="en-US" altLang="zh-CN" sz="1400" b="1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基于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rust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实现超轻量级微代理，主打低时延底噪、安全</a:t>
            </a:r>
            <a:endParaRPr lang="en-US" altLang="zh-CN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63865" y="2864440"/>
            <a:ext cx="425434" cy="10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895">
              <a:defRPr/>
            </a:pPr>
            <a:r>
              <a:rPr lang="en-US" altLang="zh-CN" sz="700" kern="0" dirty="0">
                <a:solidFill>
                  <a:srgbClr val="666666">
                    <a:lumMod val="5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E</a:t>
            </a:r>
            <a:r>
              <a:rPr lang="en-US" altLang="zh-CN" sz="700" kern="0" dirty="0" err="1">
                <a:solidFill>
                  <a:srgbClr val="666666">
                    <a:lumMod val="5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nvoy</a:t>
            </a:r>
            <a:endParaRPr lang="zh-CN" altLang="en-US" sz="700" kern="0" dirty="0">
              <a:solidFill>
                <a:srgbClr val="666666">
                  <a:lumMod val="50000"/>
                </a:srgbClr>
              </a:solidFill>
              <a:latin typeface="微软雅黑" panose="020B0503020204020204" pitchFamily="34" charset="-122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60226" y="2261670"/>
            <a:ext cx="632715" cy="548829"/>
            <a:chOff x="4903357" y="4618075"/>
            <a:chExt cx="679693" cy="679694"/>
          </a:xfrm>
          <a:solidFill>
            <a:srgbClr val="FFFFFF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4903357" y="4618075"/>
              <a:ext cx="679693" cy="679694"/>
              <a:chOff x="2789847" y="2543803"/>
              <a:chExt cx="679693" cy="679694"/>
            </a:xfrm>
            <a:grpFill/>
          </p:grpSpPr>
          <p:pic>
            <p:nvPicPr>
              <p:cNvPr id="11" name="Picture 8" descr="I:\2019\55 巴展\蔡光泽——黄理强、何旭峰展岛\云边\0219\2\2c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rgbClr val="FFFFFF">
                    <a:tint val="45000"/>
                    <a:satMod val="400000"/>
                  </a:srgbClr>
                </a:duotone>
              </a:blip>
              <a:srcRect/>
              <a:stretch>
                <a:fillRect/>
              </a:stretch>
            </p:blipFill>
            <p:spPr bwMode="auto">
              <a:xfrm>
                <a:off x="2789847" y="2543803"/>
                <a:ext cx="679693" cy="679694"/>
              </a:xfrm>
              <a:prstGeom prst="rect">
                <a:avLst/>
              </a:prstGeom>
              <a:grpFill/>
            </p:spPr>
          </p:pic>
          <p:sp>
            <p:nvSpPr>
              <p:cNvPr id="12" name="椭圆 11"/>
              <p:cNvSpPr/>
              <p:nvPr/>
            </p:nvSpPr>
            <p:spPr>
              <a:xfrm>
                <a:off x="2828465" y="2582422"/>
                <a:ext cx="602456" cy="602456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1400" kern="0">
                  <a:solidFill>
                    <a:srgbClr val="666666"/>
                  </a:solidFill>
                  <a:latin typeface="微软雅黑" panose="020B0503020204020204" pitchFamily="34" charset="-122"/>
                  <a:ea typeface="思源黑体 CN Bold" panose="020B0800000000000000"/>
                </a:endParaRPr>
              </a:p>
            </p:txBody>
          </p:sp>
        </p:grp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1841" y="4788635"/>
              <a:ext cx="407555" cy="32084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13" name="文本框 14"/>
          <p:cNvSpPr txBox="1"/>
          <p:nvPr/>
        </p:nvSpPr>
        <p:spPr>
          <a:xfrm>
            <a:off x="1393164" y="2864440"/>
            <a:ext cx="425434" cy="10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895">
              <a:defRPr/>
            </a:pPr>
            <a:r>
              <a:rPr lang="en-US" altLang="zh-CN" sz="700" kern="0" dirty="0">
                <a:solidFill>
                  <a:srgbClr val="666666">
                    <a:lumMod val="5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Cilium</a:t>
            </a:r>
            <a:endParaRPr lang="zh-CN" altLang="en-US" sz="700" kern="0" dirty="0">
              <a:solidFill>
                <a:srgbClr val="666666">
                  <a:lumMod val="50000"/>
                </a:srgbClr>
              </a:solidFill>
              <a:latin typeface="微软雅黑" panose="020B0503020204020204" pitchFamily="34" charset="-122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  <p:sp>
        <p:nvSpPr>
          <p:cNvPr id="14" name="文本框 14"/>
          <p:cNvSpPr txBox="1"/>
          <p:nvPr/>
        </p:nvSpPr>
        <p:spPr>
          <a:xfrm>
            <a:off x="2144662" y="2864440"/>
            <a:ext cx="425434" cy="10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895">
              <a:defRPr/>
            </a:pPr>
            <a:r>
              <a:rPr lang="en-US" altLang="zh-CN" sz="700" kern="0" dirty="0" err="1">
                <a:solidFill>
                  <a:srgbClr val="666666">
                    <a:lumMod val="5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Mosn</a:t>
            </a:r>
            <a:endParaRPr lang="zh-CN" altLang="en-US" sz="700" kern="0" dirty="0">
              <a:solidFill>
                <a:srgbClr val="666666">
                  <a:lumMod val="50000"/>
                </a:srgbClr>
              </a:solidFill>
              <a:latin typeface="微软雅黑" panose="020B0503020204020204" pitchFamily="34" charset="-122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285905" y="2261670"/>
            <a:ext cx="632715" cy="548829"/>
            <a:chOff x="4797311" y="3897204"/>
            <a:chExt cx="622047" cy="640306"/>
          </a:xfrm>
          <a:solidFill>
            <a:srgbClr val="FFFFFF"/>
          </a:solidFill>
        </p:grpSpPr>
        <p:grpSp>
          <p:nvGrpSpPr>
            <p:cNvPr id="16" name="组合 15"/>
            <p:cNvGrpSpPr/>
            <p:nvPr/>
          </p:nvGrpSpPr>
          <p:grpSpPr>
            <a:xfrm>
              <a:off x="4797311" y="3897204"/>
              <a:ext cx="622047" cy="640306"/>
              <a:chOff x="2789847" y="2543803"/>
              <a:chExt cx="679693" cy="679694"/>
            </a:xfrm>
            <a:grpFill/>
          </p:grpSpPr>
          <p:pic>
            <p:nvPicPr>
              <p:cNvPr id="18" name="Picture 8" descr="I:\2019\55 巴展\蔡光泽——黄理强、何旭峰展岛\云边\0219\2\2c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rgbClr val="FFFFFF">
                    <a:tint val="45000"/>
                    <a:satMod val="400000"/>
                  </a:srgbClr>
                </a:duotone>
              </a:blip>
              <a:srcRect/>
              <a:stretch>
                <a:fillRect/>
              </a:stretch>
            </p:blipFill>
            <p:spPr bwMode="auto">
              <a:xfrm>
                <a:off x="2789847" y="2543803"/>
                <a:ext cx="679693" cy="679694"/>
              </a:xfrm>
              <a:prstGeom prst="rect">
                <a:avLst/>
              </a:prstGeom>
              <a:grpFill/>
              <a:ln>
                <a:noFill/>
              </a:ln>
            </p:spPr>
          </p:pic>
          <p:sp>
            <p:nvSpPr>
              <p:cNvPr id="19" name="椭圆 18"/>
              <p:cNvSpPr/>
              <p:nvPr/>
            </p:nvSpPr>
            <p:spPr>
              <a:xfrm>
                <a:off x="2828465" y="2582422"/>
                <a:ext cx="602456" cy="602456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1400" kern="0">
                  <a:solidFill>
                    <a:srgbClr val="666666"/>
                  </a:solidFill>
                  <a:latin typeface="微软雅黑" panose="020B0503020204020204" pitchFamily="34" charset="-122"/>
                  <a:ea typeface="思源黑体 CN Bold" panose="020B0800000000000000"/>
                </a:endParaRPr>
              </a:p>
            </p:txBody>
          </p:sp>
        </p:grp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09795" y="4012645"/>
              <a:ext cx="382047" cy="408791"/>
            </a:xfrm>
            <a:prstGeom prst="rect">
              <a:avLst/>
            </a:prstGeom>
            <a:grpFill/>
          </p:spPr>
        </p:pic>
      </p:grpSp>
      <p:grpSp>
        <p:nvGrpSpPr>
          <p:cNvPr id="20" name="组合 19"/>
          <p:cNvGrpSpPr/>
          <p:nvPr/>
        </p:nvGrpSpPr>
        <p:grpSpPr>
          <a:xfrm>
            <a:off x="2033783" y="2261670"/>
            <a:ext cx="632715" cy="548829"/>
            <a:chOff x="5515803" y="3933134"/>
            <a:chExt cx="622047" cy="640306"/>
          </a:xfrm>
          <a:solidFill>
            <a:srgbClr val="FFFFFF"/>
          </a:solidFill>
        </p:grpSpPr>
        <p:grpSp>
          <p:nvGrpSpPr>
            <p:cNvPr id="21" name="组合 20"/>
            <p:cNvGrpSpPr/>
            <p:nvPr/>
          </p:nvGrpSpPr>
          <p:grpSpPr>
            <a:xfrm>
              <a:off x="5515803" y="3933134"/>
              <a:ext cx="622047" cy="640306"/>
              <a:chOff x="2789847" y="2543803"/>
              <a:chExt cx="679693" cy="679694"/>
            </a:xfrm>
            <a:grpFill/>
          </p:grpSpPr>
          <p:pic>
            <p:nvPicPr>
              <p:cNvPr id="23" name="Picture 8" descr="I:\2019\55 巴展\蔡光泽——黄理强、何旭峰展岛\云边\0219\2\2c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rgbClr val="FFFFFF">
                    <a:tint val="45000"/>
                    <a:satMod val="400000"/>
                  </a:srgbClr>
                </a:duotone>
              </a:blip>
              <a:srcRect/>
              <a:stretch>
                <a:fillRect/>
              </a:stretch>
            </p:blipFill>
            <p:spPr bwMode="auto">
              <a:xfrm>
                <a:off x="2789847" y="2543803"/>
                <a:ext cx="679693" cy="679694"/>
              </a:xfrm>
              <a:prstGeom prst="rect">
                <a:avLst/>
              </a:prstGeom>
              <a:grpFill/>
              <a:ln>
                <a:noFill/>
              </a:ln>
            </p:spPr>
          </p:pic>
          <p:sp>
            <p:nvSpPr>
              <p:cNvPr id="24" name="椭圆 23"/>
              <p:cNvSpPr/>
              <p:nvPr/>
            </p:nvSpPr>
            <p:spPr>
              <a:xfrm>
                <a:off x="2828465" y="2582422"/>
                <a:ext cx="602456" cy="602456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1400" kern="0">
                  <a:solidFill>
                    <a:srgbClr val="666666"/>
                  </a:solidFill>
                  <a:latin typeface="微软雅黑" panose="020B0503020204020204" pitchFamily="34" charset="-122"/>
                  <a:ea typeface="思源黑体 CN Bold" panose="020B0800000000000000"/>
                </a:endParaRPr>
              </a:p>
            </p:txBody>
          </p:sp>
        </p:grpSp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19042" y="4031781"/>
              <a:ext cx="415568" cy="443011"/>
            </a:xfrm>
            <a:prstGeom prst="rect">
              <a:avLst/>
            </a:prstGeom>
            <a:grpFill/>
          </p:spPr>
        </p:pic>
      </p:grpSp>
      <p:cxnSp>
        <p:nvCxnSpPr>
          <p:cNvPr id="25" name="直接连接符 24"/>
          <p:cNvCxnSpPr/>
          <p:nvPr/>
        </p:nvCxnSpPr>
        <p:spPr>
          <a:xfrm>
            <a:off x="560225" y="2133350"/>
            <a:ext cx="3844126" cy="0"/>
          </a:xfrm>
          <a:prstGeom prst="line">
            <a:avLst/>
          </a:prstGeom>
          <a:gradFill>
            <a:gsLst>
              <a:gs pos="0">
                <a:srgbClr val="EBEBEB">
                  <a:lumMod val="50000"/>
                  <a:alpha val="0"/>
                </a:srgbClr>
              </a:gs>
              <a:gs pos="100000">
                <a:srgbClr val="666666">
                  <a:alpha val="19000"/>
                </a:srgbClr>
              </a:gs>
            </a:gsLst>
            <a:lin ang="5400000" scaled="0"/>
          </a:gradFill>
          <a:ln w="9525" cap="flat" cmpd="sng" algn="ctr">
            <a:gradFill>
              <a:gsLst>
                <a:gs pos="50000">
                  <a:srgbClr val="666666">
                    <a:lumMod val="50000"/>
                  </a:srgbClr>
                </a:gs>
                <a:gs pos="100000">
                  <a:srgbClr val="666666">
                    <a:lumMod val="50000"/>
                    <a:alpha val="0"/>
                  </a:srgbClr>
                </a:gs>
                <a:gs pos="0">
                  <a:srgbClr val="666666">
                    <a:alpha val="0"/>
                  </a:srgb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grpSp>
        <p:nvGrpSpPr>
          <p:cNvPr id="26" name="组合 25"/>
          <p:cNvGrpSpPr/>
          <p:nvPr/>
        </p:nvGrpSpPr>
        <p:grpSpPr>
          <a:xfrm>
            <a:off x="2791102" y="2261670"/>
            <a:ext cx="632715" cy="548829"/>
            <a:chOff x="2789847" y="2543803"/>
            <a:chExt cx="679693" cy="679694"/>
          </a:xfrm>
          <a:solidFill>
            <a:srgbClr val="FFFFFF"/>
          </a:solidFill>
        </p:grpSpPr>
        <p:pic>
          <p:nvPicPr>
            <p:cNvPr id="27" name="Picture 8" descr="I:\2019\55 巴展\蔡光泽——黄理强、何旭峰展岛\云边\0219\2\2c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FFFFFF">
                  <a:tint val="45000"/>
                  <a:satMod val="400000"/>
                </a:srgbClr>
              </a:duotone>
            </a:blip>
            <a:srcRect/>
            <a:stretch>
              <a:fillRect/>
            </a:stretch>
          </p:blipFill>
          <p:spPr bwMode="auto">
            <a:xfrm>
              <a:off x="2789847" y="2543803"/>
              <a:ext cx="679693" cy="679694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28" name="椭圆 27"/>
            <p:cNvSpPr/>
            <p:nvPr/>
          </p:nvSpPr>
          <p:spPr>
            <a:xfrm>
              <a:off x="2828465" y="2582422"/>
              <a:ext cx="602456" cy="602456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1400" kern="0">
                <a:solidFill>
                  <a:srgbClr val="666666"/>
                </a:solidFill>
                <a:latin typeface="微软雅黑" panose="020B0503020204020204" pitchFamily="34" charset="-122"/>
                <a:ea typeface="思源黑体 CN Bold" panose="020B0800000000000000"/>
              </a:endParaRPr>
            </a:p>
          </p:txBody>
        </p:sp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2841" y="2367209"/>
            <a:ext cx="439340" cy="337747"/>
          </a:xfrm>
          <a:prstGeom prst="rect">
            <a:avLst/>
          </a:prstGeom>
        </p:spPr>
      </p:pic>
      <p:sp>
        <p:nvSpPr>
          <p:cNvPr id="30" name="文本框 14"/>
          <p:cNvSpPr txBox="1"/>
          <p:nvPr/>
        </p:nvSpPr>
        <p:spPr>
          <a:xfrm>
            <a:off x="2791101" y="2864440"/>
            <a:ext cx="731920" cy="10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895">
              <a:defRPr/>
            </a:pPr>
            <a:r>
              <a:rPr lang="en-US" altLang="zh-CN" sz="700" kern="0" dirty="0" err="1">
                <a:solidFill>
                  <a:srgbClr val="666666">
                    <a:lumMod val="5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Linkerd</a:t>
            </a:r>
            <a:r>
              <a:rPr lang="en-US" altLang="zh-CN" sz="700" kern="0" dirty="0">
                <a:solidFill>
                  <a:srgbClr val="666666">
                    <a:lumMod val="5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-proxy</a:t>
            </a:r>
            <a:endParaRPr lang="zh-CN" altLang="en-US" sz="700" kern="0" dirty="0">
              <a:solidFill>
                <a:srgbClr val="666666">
                  <a:lumMod val="50000"/>
                </a:srgbClr>
              </a:solidFill>
              <a:latin typeface="微软雅黑" panose="020B0503020204020204" pitchFamily="34" charset="-122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  <p:sp>
        <p:nvSpPr>
          <p:cNvPr id="31" name="文本框 14"/>
          <p:cNvSpPr txBox="1"/>
          <p:nvPr/>
        </p:nvSpPr>
        <p:spPr>
          <a:xfrm>
            <a:off x="3978918" y="1984775"/>
            <a:ext cx="425434" cy="10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895">
              <a:defRPr/>
            </a:pPr>
            <a:r>
              <a:rPr lang="zh-CN" altLang="en-US" sz="700" b="1" kern="0" dirty="0">
                <a:solidFill>
                  <a:srgbClr val="666666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控制面</a:t>
            </a:r>
            <a:endParaRPr lang="zh-CN" altLang="en-US" sz="700" b="1" kern="0" dirty="0">
              <a:solidFill>
                <a:srgbClr val="666666">
                  <a:lumMod val="60000"/>
                  <a:lumOff val="40000"/>
                </a:srgbClr>
              </a:solidFill>
              <a:latin typeface="微软雅黑" panose="020B0503020204020204" pitchFamily="34" charset="-122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  <p:sp>
        <p:nvSpPr>
          <p:cNvPr id="32" name="文本框 14"/>
          <p:cNvSpPr txBox="1"/>
          <p:nvPr/>
        </p:nvSpPr>
        <p:spPr>
          <a:xfrm>
            <a:off x="3979517" y="2181952"/>
            <a:ext cx="425434" cy="10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895">
              <a:defRPr/>
            </a:pPr>
            <a:r>
              <a:rPr lang="zh-CN" altLang="en-US" sz="700" b="1" kern="0" dirty="0">
                <a:solidFill>
                  <a:srgbClr val="666666">
                    <a:lumMod val="60000"/>
                    <a:lumOff val="4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数据面</a:t>
            </a:r>
            <a:endParaRPr lang="zh-CN" altLang="en-US" sz="700" b="1" kern="0" dirty="0">
              <a:solidFill>
                <a:srgbClr val="666666">
                  <a:lumMod val="60000"/>
                  <a:lumOff val="40000"/>
                </a:srgbClr>
              </a:solidFill>
              <a:latin typeface="微软雅黑" panose="020B0503020204020204" pitchFamily="34" charset="-122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  <p:sp>
        <p:nvSpPr>
          <p:cNvPr id="33" name="文本框 14"/>
          <p:cNvSpPr txBox="1"/>
          <p:nvPr/>
        </p:nvSpPr>
        <p:spPr>
          <a:xfrm>
            <a:off x="2040407" y="1784912"/>
            <a:ext cx="417578" cy="10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895">
              <a:defRPr/>
            </a:pPr>
            <a:r>
              <a:rPr lang="en-US" altLang="zh-CN" sz="700" kern="0" dirty="0" err="1">
                <a:solidFill>
                  <a:srgbClr val="666666">
                    <a:lumMod val="5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Istio</a:t>
            </a:r>
            <a:endParaRPr lang="zh-CN" altLang="en-US" sz="700" kern="0" dirty="0">
              <a:solidFill>
                <a:srgbClr val="666666">
                  <a:lumMod val="50000"/>
                </a:srgbClr>
              </a:solidFill>
              <a:latin typeface="微软雅黑" panose="020B0503020204020204" pitchFamily="34" charset="-122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386986" y="1569073"/>
            <a:ext cx="621031" cy="552410"/>
            <a:chOff x="4829602" y="3282334"/>
            <a:chExt cx="679693" cy="679694"/>
          </a:xfrm>
          <a:solidFill>
            <a:srgbClr val="FFFFFF"/>
          </a:solidFill>
        </p:grpSpPr>
        <p:grpSp>
          <p:nvGrpSpPr>
            <p:cNvPr id="35" name="组合 34"/>
            <p:cNvGrpSpPr/>
            <p:nvPr/>
          </p:nvGrpSpPr>
          <p:grpSpPr>
            <a:xfrm>
              <a:off x="4829602" y="3282334"/>
              <a:ext cx="679693" cy="679694"/>
              <a:chOff x="2789847" y="2543803"/>
              <a:chExt cx="679693" cy="679694"/>
            </a:xfrm>
            <a:grpFill/>
          </p:grpSpPr>
          <p:pic>
            <p:nvPicPr>
              <p:cNvPr id="37" name="Picture 8" descr="I:\2019\55 巴展\蔡光泽——黄理强、何旭峰展岛\云边\0219\2\2c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prstClr val="black"/>
                  <a:srgbClr val="FFFFFF">
                    <a:tint val="45000"/>
                    <a:satMod val="400000"/>
                  </a:srgbClr>
                </a:duotone>
              </a:blip>
              <a:srcRect/>
              <a:stretch>
                <a:fillRect/>
              </a:stretch>
            </p:blipFill>
            <p:spPr bwMode="auto">
              <a:xfrm>
                <a:off x="2789847" y="2543803"/>
                <a:ext cx="679693" cy="679694"/>
              </a:xfrm>
              <a:prstGeom prst="rect">
                <a:avLst/>
              </a:prstGeom>
              <a:grpFill/>
            </p:spPr>
          </p:pic>
          <p:sp>
            <p:nvSpPr>
              <p:cNvPr id="38" name="椭圆 37"/>
              <p:cNvSpPr/>
              <p:nvPr/>
            </p:nvSpPr>
            <p:spPr>
              <a:xfrm>
                <a:off x="2828465" y="2582422"/>
                <a:ext cx="602456" cy="602456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1400" kern="0">
                  <a:solidFill>
                    <a:srgbClr val="666666"/>
                  </a:solidFill>
                  <a:latin typeface="微软雅黑" panose="020B0503020204020204" pitchFamily="34" charset="-122"/>
                  <a:ea typeface="思源黑体 CN Bold" panose="020B0800000000000000"/>
                </a:endParaRPr>
              </a:p>
            </p:txBody>
          </p:sp>
        </p:grpSp>
        <p:pic>
          <p:nvPicPr>
            <p:cNvPr id="36" name="Picture 2" descr="C:\Users\Administrator\Desktop\未标题-1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5692" y="3431809"/>
              <a:ext cx="392110" cy="333321"/>
            </a:xfrm>
            <a:prstGeom prst="rect">
              <a:avLst/>
            </a:prstGeom>
            <a:grpFill/>
            <a:ln>
              <a:noFill/>
            </a:ln>
          </p:spPr>
        </p:pic>
      </p:grpSp>
      <p:grpSp>
        <p:nvGrpSpPr>
          <p:cNvPr id="39" name="组合 38"/>
          <p:cNvGrpSpPr/>
          <p:nvPr/>
        </p:nvGrpSpPr>
        <p:grpSpPr>
          <a:xfrm>
            <a:off x="2581606" y="1569073"/>
            <a:ext cx="621031" cy="552410"/>
            <a:chOff x="2789847" y="2543803"/>
            <a:chExt cx="679693" cy="679694"/>
          </a:xfrm>
          <a:solidFill>
            <a:srgbClr val="FFFFFF"/>
          </a:solidFill>
        </p:grpSpPr>
        <p:pic>
          <p:nvPicPr>
            <p:cNvPr id="40" name="Picture 8" descr="I:\2019\55 巴展\蔡光泽——黄理强、何旭峰展岛\云边\0219\2\2c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FFFFFF">
                  <a:tint val="45000"/>
                  <a:satMod val="400000"/>
                </a:srgbClr>
              </a:duotone>
            </a:blip>
            <a:srcRect/>
            <a:stretch>
              <a:fillRect/>
            </a:stretch>
          </p:blipFill>
          <p:spPr bwMode="auto">
            <a:xfrm>
              <a:off x="2789847" y="2543803"/>
              <a:ext cx="679693" cy="679694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41" name="椭圆 40"/>
            <p:cNvSpPr/>
            <p:nvPr/>
          </p:nvSpPr>
          <p:spPr>
            <a:xfrm>
              <a:off x="2828465" y="2582422"/>
              <a:ext cx="602456" cy="602456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1400" kern="0">
                <a:solidFill>
                  <a:srgbClr val="666666"/>
                </a:solidFill>
                <a:latin typeface="微软雅黑" panose="020B0503020204020204" pitchFamily="34" charset="-122"/>
                <a:ea typeface="思源黑体 CN Bold" panose="020B0800000000000000"/>
              </a:endParaRPr>
            </a:p>
          </p:txBody>
        </p:sp>
      </p:grpSp>
      <p:pic>
        <p:nvPicPr>
          <p:cNvPr id="42" name="图片 4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81170" y="1675301"/>
            <a:ext cx="431227" cy="339952"/>
          </a:xfrm>
          <a:prstGeom prst="rect">
            <a:avLst/>
          </a:prstGeom>
        </p:spPr>
      </p:pic>
      <p:sp>
        <p:nvSpPr>
          <p:cNvPr id="43" name="文本框 14"/>
          <p:cNvSpPr txBox="1"/>
          <p:nvPr/>
        </p:nvSpPr>
        <p:spPr>
          <a:xfrm>
            <a:off x="3298293" y="1790522"/>
            <a:ext cx="417578" cy="10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895">
              <a:defRPr/>
            </a:pPr>
            <a:r>
              <a:rPr lang="en-US" altLang="zh-CN" sz="700" kern="0" dirty="0">
                <a:solidFill>
                  <a:srgbClr val="666666">
                    <a:lumMod val="5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linkerd2</a:t>
            </a:r>
            <a:endParaRPr lang="zh-CN" altLang="en-US" sz="700" kern="0" dirty="0">
              <a:solidFill>
                <a:srgbClr val="666666">
                  <a:lumMod val="50000"/>
                </a:srgbClr>
              </a:solidFill>
              <a:latin typeface="微软雅黑" panose="020B0503020204020204" pitchFamily="34" charset="-122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3604515" y="2279613"/>
            <a:ext cx="632715" cy="548829"/>
            <a:chOff x="2789847" y="2543803"/>
            <a:chExt cx="679693" cy="679694"/>
          </a:xfrm>
          <a:solidFill>
            <a:srgbClr val="FFFFFF"/>
          </a:solidFill>
        </p:grpSpPr>
        <p:pic>
          <p:nvPicPr>
            <p:cNvPr id="45" name="Picture 8" descr="I:\2019\55 巴展\蔡光泽——黄理强、何旭峰展岛\云边\0219\2\2c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FFFFFF">
                  <a:tint val="45000"/>
                  <a:satMod val="400000"/>
                </a:srgbClr>
              </a:duotone>
            </a:blip>
            <a:srcRect/>
            <a:stretch>
              <a:fillRect/>
            </a:stretch>
          </p:blipFill>
          <p:spPr bwMode="auto">
            <a:xfrm>
              <a:off x="2789847" y="2543803"/>
              <a:ext cx="679693" cy="679694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46" name="椭圆 45"/>
            <p:cNvSpPr/>
            <p:nvPr/>
          </p:nvSpPr>
          <p:spPr>
            <a:xfrm>
              <a:off x="2828465" y="2582422"/>
              <a:ext cx="602456" cy="602456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1400" kern="0">
                <a:solidFill>
                  <a:srgbClr val="666666"/>
                </a:solidFill>
                <a:latin typeface="微软雅黑" panose="020B0503020204020204" pitchFamily="34" charset="-122"/>
                <a:ea typeface="思源黑体 CN Bold" panose="020B0800000000000000"/>
              </a:endParaRPr>
            </a:p>
          </p:txBody>
        </p:sp>
      </p:grpSp>
      <p:sp>
        <p:nvSpPr>
          <p:cNvPr id="47" name="文本框 14"/>
          <p:cNvSpPr txBox="1"/>
          <p:nvPr/>
        </p:nvSpPr>
        <p:spPr>
          <a:xfrm>
            <a:off x="3539975" y="2864440"/>
            <a:ext cx="731920" cy="107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83895">
              <a:defRPr/>
            </a:pPr>
            <a:r>
              <a:rPr lang="en-US" altLang="zh-CN" sz="700" kern="0" dirty="0" err="1">
                <a:solidFill>
                  <a:srgbClr val="666666">
                    <a:lumMod val="50000"/>
                  </a:srgbClr>
                </a:solidFill>
                <a:latin typeface="微软雅黑" panose="020B0503020204020204" pitchFamily="34" charset="-122"/>
                <a:ea typeface="思源黑体 CN Bold" panose="020B0800000000000000"/>
                <a:cs typeface="Arial" panose="020B0604020202020204" pitchFamily="34" charset="0"/>
                <a:sym typeface="+mn-lt"/>
              </a:rPr>
              <a:t>grpc</a:t>
            </a:r>
            <a:endParaRPr lang="zh-CN" altLang="en-US" sz="700" kern="0" dirty="0">
              <a:solidFill>
                <a:srgbClr val="666666">
                  <a:lumMod val="50000"/>
                </a:srgbClr>
              </a:solidFill>
              <a:latin typeface="微软雅黑" panose="020B0503020204020204" pitchFamily="34" charset="-122"/>
              <a:ea typeface="思源黑体 CN Bold" panose="020B0800000000000000"/>
              <a:cs typeface="Arial" panose="020B0604020202020204" pitchFamily="34" charset="0"/>
              <a:sym typeface="+mn-lt"/>
            </a:endParaRPr>
          </a:p>
        </p:txBody>
      </p:sp>
      <p:pic>
        <p:nvPicPr>
          <p:cNvPr id="48" name="图片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32007" y="2484230"/>
            <a:ext cx="392160" cy="156642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568302" y="3279764"/>
            <a:ext cx="407919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业界对现有网格数据面时延底噪的问题已有共识，为解决该问题，发展出了多种技术路线；</a:t>
            </a:r>
            <a:endParaRPr lang="en-US" altLang="zh-CN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81698" y="3694941"/>
            <a:ext cx="2917341" cy="1151563"/>
          </a:xfrm>
          <a:prstGeom prst="rect">
            <a:avLst/>
          </a:prstGeom>
        </p:spPr>
      </p:pic>
      <p:grpSp>
        <p:nvGrpSpPr>
          <p:cNvPr id="51" name="组合 50"/>
          <p:cNvGrpSpPr/>
          <p:nvPr/>
        </p:nvGrpSpPr>
        <p:grpSpPr>
          <a:xfrm>
            <a:off x="771921" y="4519969"/>
            <a:ext cx="3388281" cy="932714"/>
            <a:chOff x="6942340" y="3066233"/>
            <a:chExt cx="3857346" cy="1179304"/>
          </a:xfrm>
        </p:grpSpPr>
        <p:sp>
          <p:nvSpPr>
            <p:cNvPr id="52" name="圆角矩形 51"/>
            <p:cNvSpPr/>
            <p:nvPr/>
          </p:nvSpPr>
          <p:spPr>
            <a:xfrm>
              <a:off x="6942340" y="3066233"/>
              <a:ext cx="648070" cy="344745"/>
            </a:xfrm>
            <a:prstGeom prst="roundRect">
              <a:avLst/>
            </a:prstGeom>
            <a:solidFill>
              <a:srgbClr val="CEE2F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r>
                <a:rPr lang="en-US" altLang="zh-CN" sz="105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思源黑体 CN Bold" panose="020B0800000000000000"/>
                </a:rPr>
                <a:t>app</a:t>
              </a:r>
              <a:endPara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思源黑体 CN Bold" panose="020B0800000000000000"/>
              </a:endParaRPr>
            </a:p>
          </p:txBody>
        </p:sp>
        <p:sp>
          <p:nvSpPr>
            <p:cNvPr id="53" name="圆角矩形 52"/>
            <p:cNvSpPr/>
            <p:nvPr/>
          </p:nvSpPr>
          <p:spPr>
            <a:xfrm>
              <a:off x="10151616" y="3075110"/>
              <a:ext cx="648070" cy="344745"/>
            </a:xfrm>
            <a:prstGeom prst="roundRect">
              <a:avLst/>
            </a:prstGeom>
            <a:solidFill>
              <a:srgbClr val="CEE2F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3765">
                <a:defRPr/>
              </a:pPr>
              <a:r>
                <a:rPr lang="en-US" altLang="zh-CN" sz="105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思源黑体 CN Bold" panose="020B0800000000000000"/>
                </a:rPr>
                <a:t>app</a:t>
              </a:r>
              <a:endParaRPr lang="zh-CN" altLang="en-US" sz="1050" kern="0" dirty="0">
                <a:solidFill>
                  <a:prstClr val="black"/>
                </a:solidFill>
                <a:latin typeface="微软雅黑" panose="020B0503020204020204" pitchFamily="34" charset="-122"/>
                <a:ea typeface="思源黑体 CN Bold" panose="020B0800000000000000"/>
              </a:endParaRPr>
            </a:p>
          </p:txBody>
        </p:sp>
        <p:sp>
          <p:nvSpPr>
            <p:cNvPr id="54" name="圆角矩形 53"/>
            <p:cNvSpPr/>
            <p:nvPr/>
          </p:nvSpPr>
          <p:spPr>
            <a:xfrm>
              <a:off x="8034291" y="3478299"/>
              <a:ext cx="1509204" cy="722789"/>
            </a:xfrm>
            <a:prstGeom prst="roundRect">
              <a:avLst/>
            </a:prstGeom>
            <a:solidFill>
              <a:srgbClr val="FFD966"/>
            </a:solidFill>
            <a:ln w="12700" cap="flat" cmpd="sng" algn="ctr">
              <a:solidFill>
                <a:sysClr val="window" lastClr="FFFFFF">
                  <a:lumMod val="75000"/>
                </a:sysClr>
              </a:solidFill>
              <a:prstDash val="dash"/>
              <a:miter lim="800000"/>
            </a:ln>
            <a:effectLst/>
          </p:spPr>
          <p:txBody>
            <a:bodyPr rtlCol="0" anchor="b"/>
            <a:lstStyle/>
            <a:p>
              <a:pPr algn="ctr" defTabSz="913765">
                <a:defRPr/>
              </a:pPr>
              <a:r>
                <a:rPr lang="en-US" altLang="zh-CN" sz="8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思源黑体 CN Bold" panose="020B0800000000000000"/>
                </a:rPr>
                <a:t>cilium</a:t>
              </a:r>
              <a:endParaRPr lang="zh-CN" altLang="en-US" sz="800" kern="0" dirty="0">
                <a:solidFill>
                  <a:prstClr val="black"/>
                </a:solidFill>
                <a:latin typeface="微软雅黑" panose="020B0503020204020204" pitchFamily="34" charset="-122"/>
                <a:ea typeface="思源黑体 CN Bold" panose="020B0800000000000000"/>
              </a:endParaRPr>
            </a:p>
          </p:txBody>
        </p:sp>
        <p:pic>
          <p:nvPicPr>
            <p:cNvPr id="55" name="图片 5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652722" y="3708099"/>
              <a:ext cx="295969" cy="270233"/>
            </a:xfrm>
            <a:prstGeom prst="rect">
              <a:avLst/>
            </a:prstGeom>
          </p:spPr>
        </p:pic>
        <p:grpSp>
          <p:nvGrpSpPr>
            <p:cNvPr id="56" name="组合 55"/>
            <p:cNvGrpSpPr/>
            <p:nvPr/>
          </p:nvGrpSpPr>
          <p:grpSpPr>
            <a:xfrm>
              <a:off x="9006396" y="3608546"/>
              <a:ext cx="479394" cy="344745"/>
              <a:chOff x="3089429" y="2522742"/>
              <a:chExt cx="479394" cy="344745"/>
            </a:xfrm>
          </p:grpSpPr>
          <p:sp>
            <p:nvSpPr>
              <p:cNvPr id="62" name="圆角矩形 61"/>
              <p:cNvSpPr/>
              <p:nvPr/>
            </p:nvSpPr>
            <p:spPr>
              <a:xfrm>
                <a:off x="3089429" y="2522742"/>
                <a:ext cx="479394" cy="344745"/>
              </a:xfrm>
              <a:prstGeom prst="roundRect">
                <a:avLst/>
              </a:prstGeom>
              <a:solidFill>
                <a:srgbClr val="EAD1DC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algn="ctr" defTabSz="913765">
                  <a:defRPr/>
                </a:pPr>
                <a:r>
                  <a:rPr lang="en-US" altLang="zh-CN" sz="5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思源黑体 CN Bold" panose="020B0800000000000000"/>
                  </a:rPr>
                  <a:t>envoy</a:t>
                </a:r>
                <a:endParaRPr lang="zh-CN" altLang="en-US" sz="5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思源黑体 CN Bold" panose="020B0800000000000000"/>
                </a:endParaRPr>
              </a:p>
            </p:txBody>
          </p:sp>
          <p:pic>
            <p:nvPicPr>
              <p:cNvPr id="63" name="图片 62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60450" y="2549650"/>
                <a:ext cx="323850" cy="180975"/>
              </a:xfrm>
              <a:prstGeom prst="rect">
                <a:avLst/>
              </a:prstGeom>
            </p:spPr>
          </p:pic>
        </p:grpSp>
        <p:cxnSp>
          <p:nvCxnSpPr>
            <p:cNvPr id="57" name="肘形连接符 56"/>
            <p:cNvCxnSpPr>
              <a:stCxn id="52" idx="2"/>
              <a:endCxn id="54" idx="1"/>
            </p:cNvCxnSpPr>
            <p:nvPr/>
          </p:nvCxnSpPr>
          <p:spPr>
            <a:xfrm rot="16200000" flipH="1">
              <a:off x="7435975" y="3241378"/>
              <a:ext cx="428716" cy="767916"/>
            </a:xfrm>
            <a:prstGeom prst="bentConnector2">
              <a:avLst/>
            </a:prstGeom>
            <a:noFill/>
            <a:ln w="19050" cap="rnd" cmpd="sng" algn="ctr">
              <a:solidFill>
                <a:sysClr val="window" lastClr="FFFFFF">
                  <a:lumMod val="75000"/>
                </a:sysClr>
              </a:solidFill>
              <a:prstDash val="solid"/>
              <a:round/>
              <a:tailEnd type="triangle"/>
            </a:ln>
            <a:effectLst/>
          </p:spPr>
        </p:cxnSp>
        <p:cxnSp>
          <p:nvCxnSpPr>
            <p:cNvPr id="58" name="肘形连接符 57"/>
            <p:cNvCxnSpPr>
              <a:stCxn id="54" idx="3"/>
              <a:endCxn id="53" idx="2"/>
            </p:cNvCxnSpPr>
            <p:nvPr/>
          </p:nvCxnSpPr>
          <p:spPr>
            <a:xfrm flipV="1">
              <a:off x="9543495" y="3419855"/>
              <a:ext cx="932156" cy="419839"/>
            </a:xfrm>
            <a:prstGeom prst="bentConnector2">
              <a:avLst/>
            </a:prstGeom>
            <a:noFill/>
            <a:ln w="19050" cap="rnd" cmpd="sng" algn="ctr">
              <a:solidFill>
                <a:sysClr val="window" lastClr="FFFFFF">
                  <a:lumMod val="75000"/>
                </a:sysClr>
              </a:solidFill>
              <a:prstDash val="solid"/>
              <a:round/>
              <a:tailEnd type="triangle"/>
            </a:ln>
            <a:effectLst/>
          </p:spPr>
        </p:cxnSp>
        <p:grpSp>
          <p:nvGrpSpPr>
            <p:cNvPr id="59" name="组合 58"/>
            <p:cNvGrpSpPr/>
            <p:nvPr/>
          </p:nvGrpSpPr>
          <p:grpSpPr>
            <a:xfrm>
              <a:off x="9037282" y="4011232"/>
              <a:ext cx="727969" cy="234305"/>
              <a:chOff x="3373513" y="3263558"/>
              <a:chExt cx="727969" cy="234305"/>
            </a:xfrm>
          </p:grpSpPr>
          <p:sp>
            <p:nvSpPr>
              <p:cNvPr id="60" name="圆角矩形 59"/>
              <p:cNvSpPr/>
              <p:nvPr/>
            </p:nvSpPr>
            <p:spPr>
              <a:xfrm>
                <a:off x="3373513" y="3263558"/>
                <a:ext cx="727969" cy="234305"/>
              </a:xfrm>
              <a:prstGeom prst="roundRect">
                <a:avLst/>
              </a:prstGeom>
              <a:solidFill>
                <a:srgbClr val="FFE599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b"/>
              <a:lstStyle/>
              <a:p>
                <a:pPr algn="r" defTabSz="913765">
                  <a:defRPr/>
                </a:pPr>
                <a:endParaRPr lang="en-US" altLang="zh-CN" sz="9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思源黑体 CN Bold" panose="020B0800000000000000"/>
                </a:endParaRPr>
              </a:p>
              <a:p>
                <a:pPr algn="r" defTabSz="913765">
                  <a:defRPr/>
                </a:pPr>
                <a:r>
                  <a:rPr lang="en-US" altLang="zh-CN" sz="9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思源黑体 CN Bold" panose="020B0800000000000000"/>
                  </a:rPr>
                  <a:t>ebpf</a:t>
                </a:r>
                <a:endParaRPr lang="zh-CN" altLang="en-US" sz="9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思源黑体 CN Bold" panose="020B0800000000000000"/>
                </a:endParaRPr>
              </a:p>
            </p:txBody>
          </p:sp>
          <p:pic>
            <p:nvPicPr>
              <p:cNvPr id="61" name="图片 60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45183" y="3272436"/>
                <a:ext cx="167843" cy="192526"/>
              </a:xfrm>
              <a:prstGeom prst="rect">
                <a:avLst/>
              </a:prstGeom>
            </p:spPr>
          </p:pic>
        </p:grpSp>
      </p:grpSp>
      <p:sp>
        <p:nvSpPr>
          <p:cNvPr id="64" name="文本框 63"/>
          <p:cNvSpPr txBox="1"/>
          <p:nvPr/>
        </p:nvSpPr>
        <p:spPr>
          <a:xfrm>
            <a:off x="560070" y="3912870"/>
            <a:ext cx="46183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路线</a:t>
            </a:r>
            <a:r>
              <a:rPr lang="en-US" altLang="zh-CN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1</a:t>
            </a:r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：</a:t>
            </a:r>
            <a:r>
              <a:rPr lang="en-US" altLang="zh-CN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cilium mesh</a:t>
            </a:r>
            <a:endParaRPr lang="en-US" altLang="zh-CN" sz="1400" b="1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ebpf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 + envoy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实现高性能</a:t>
            </a:r>
            <a:r>
              <a:rPr lang="en-US" altLang="zh-CN" sz="1400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sidecarless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网格数据面</a:t>
            </a:r>
            <a:endParaRPr lang="en-US" altLang="zh-CN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560070" y="5474335"/>
            <a:ext cx="43211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观点：</a:t>
            </a:r>
            <a:endParaRPr lang="en-US" altLang="zh-CN" sz="1400" b="1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L7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治理能力通过集成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envoy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实现，本质上是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per-node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模式，需要解决治理的故障隔离问题；</a:t>
            </a:r>
            <a:endParaRPr lang="zh-CN" altLang="en-US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cilium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融合了</a:t>
            </a:r>
            <a:r>
              <a:rPr lang="en-US" altLang="zh-CN" sz="1400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cni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、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mesh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等完整功能，略显厚重</a:t>
            </a:r>
            <a:r>
              <a:rPr lang="zh-CN" altLang="en-US" sz="1400" dirty="0" smtClean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；</a:t>
            </a:r>
            <a:endParaRPr lang="en-US" altLang="zh-CN" sz="1400" dirty="0" smtClean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81955" y="1690370"/>
            <a:ext cx="2098040" cy="1394460"/>
          </a:xfrm>
          <a:prstGeom prst="rect">
            <a:avLst/>
          </a:prstGeom>
        </p:spPr>
      </p:pic>
      <p:sp>
        <p:nvSpPr>
          <p:cNvPr id="67" name="文本框 66"/>
          <p:cNvSpPr txBox="1"/>
          <p:nvPr/>
        </p:nvSpPr>
        <p:spPr>
          <a:xfrm>
            <a:off x="5481955" y="3166745"/>
            <a:ext cx="3653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路线</a:t>
            </a:r>
            <a:r>
              <a:rPr lang="en-US" altLang="zh-CN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3</a:t>
            </a:r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：</a:t>
            </a:r>
            <a:r>
              <a:rPr lang="en-US" altLang="zh-CN" sz="1400" b="1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gRPC</a:t>
            </a:r>
            <a:r>
              <a:rPr lang="en-US" altLang="zh-CN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en-US" altLang="zh-CN" sz="1400" b="1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Proxyless</a:t>
            </a:r>
            <a:r>
              <a:rPr lang="en-US" altLang="zh-CN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 service Mesh</a:t>
            </a:r>
            <a:endParaRPr lang="en-US" altLang="zh-CN" sz="1400" b="1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gRPC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原生支持</a:t>
            </a:r>
            <a:r>
              <a:rPr lang="en-US" altLang="zh-CN" sz="1400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xds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协议，实现网格能力</a:t>
            </a:r>
            <a:endParaRPr lang="en-US" altLang="zh-CN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5481955" y="4955540"/>
            <a:ext cx="4822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zh-CN" sz="1400" b="1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istio</a:t>
            </a:r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新模式：</a:t>
            </a:r>
            <a:r>
              <a:rPr lang="en-US" altLang="zh-CN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ambient mesh</a:t>
            </a:r>
            <a:endParaRPr lang="en-US" altLang="zh-CN" sz="1400" b="1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ztunnel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 + waypoint proxy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，按需部署网格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L7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治理能力</a:t>
            </a:r>
            <a:endParaRPr lang="en-US" altLang="zh-CN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8622030" y="2002155"/>
            <a:ext cx="31254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观点：</a:t>
            </a:r>
            <a:endParaRPr lang="en-US" altLang="zh-CN" sz="1400" b="1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缺乏断路器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/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故障注入等高级治理能力</a:t>
            </a:r>
            <a:endParaRPr lang="en-US" altLang="zh-CN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时延底噪问题仍然存在</a:t>
            </a:r>
            <a:endParaRPr lang="en-US" altLang="zh-CN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8622030" y="3893820"/>
            <a:ext cx="338709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观点：</a:t>
            </a:r>
            <a:endParaRPr lang="en-US" altLang="zh-CN" sz="1400" b="1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架构上退回到耦合模式，选择该网格方案就需要面对业务耦合、接口绑定、升级耦合、故障半径扩大等问题</a:t>
            </a:r>
            <a:endParaRPr lang="en-US" altLang="zh-CN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8622030" y="5574030"/>
            <a:ext cx="338709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14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观点：</a:t>
            </a:r>
            <a:endParaRPr lang="en-US" altLang="zh-CN" sz="1400" b="1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更轻量，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L7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治理场景下时延底噪反而增加，且同时支持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sidecar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模式，使得控制面</a:t>
            </a:r>
            <a:r>
              <a:rPr lang="en-US" altLang="zh-CN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/</a:t>
            </a:r>
            <a:r>
              <a:rPr lang="zh-CN" altLang="en-US" sz="14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运维变得更复杂</a:t>
            </a:r>
            <a:endParaRPr lang="zh-CN" altLang="en-US" sz="14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81696" y="5589422"/>
            <a:ext cx="2953082" cy="833825"/>
          </a:xfrm>
          <a:prstGeom prst="rect">
            <a:avLst/>
          </a:prstGeom>
        </p:spPr>
      </p:pic>
      <p:sp>
        <p:nvSpPr>
          <p:cNvPr id="73" name="标题 1"/>
          <p:cNvSpPr>
            <a:spLocks noGrp="1"/>
          </p:cNvSpPr>
          <p:nvPr>
            <p:ph type="title"/>
          </p:nvPr>
        </p:nvSpPr>
        <p:spPr>
          <a:xfrm>
            <a:off x="408391" y="104824"/>
            <a:ext cx="10515600" cy="1325563"/>
          </a:xfrm>
        </p:spPr>
        <p:txBody>
          <a:bodyPr/>
          <a:lstStyle/>
          <a:p>
            <a:r>
              <a:rPr kumimoji="1" lang="zh-CN" altLang="en-US" sz="3600" b="1" dirty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业界探索：网格数据面软件百花齐放，多种技术路线并存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982812" y="2599055"/>
            <a:ext cx="2998815" cy="82994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spAutoFit/>
          </a:bodyPr>
          <a:lstStyle/>
          <a:p>
            <a:pPr marL="0" marR="0" lvl="0" indent="0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目录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6971856" y="2260944"/>
            <a:ext cx="2292256" cy="28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algn="l"/>
            <a:r>
              <a:rPr lang="zh-CN" altLang="en-US" sz="2000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服务网格发展背景</a:t>
            </a:r>
            <a:endParaRPr lang="zh-CN" altLang="en-US" sz="2000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6096000" y="1887927"/>
            <a:ext cx="1015178" cy="830999"/>
          </a:xfrm>
          <a:prstGeom prst="rect">
            <a:avLst/>
          </a:prstGeom>
          <a:noFill/>
          <a:effectLst/>
        </p:spPr>
        <p:txBody>
          <a:bodyPr wrap="square" rtlCol="0" anchor="t" anchorCtr="0">
            <a:spAutoFit/>
          </a:bodyPr>
          <a:lstStyle>
            <a:defPPr>
              <a:defRPr lang="zh-CN"/>
            </a:defPPr>
            <a:lvl1pPr>
              <a:defRPr sz="2000" b="1" i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0000">
                      <a:schemeClr val="accent1"/>
                    </a:gs>
                  </a:gsLst>
                  <a:lin ang="2700000" scaled="0"/>
                </a:gradFill>
                <a:effectLst>
                  <a:outerShdw blurRad="76200" dist="50800" dir="5400000" algn="ctr" rotWithShape="0">
                    <a:schemeClr val="accent1">
                      <a:alpha val="20000"/>
                    </a:schemeClr>
                  </a:outerShdw>
                </a:effectLst>
              </a:defRPr>
            </a:lvl1pPr>
          </a:lstStyle>
          <a:p>
            <a:pPr>
              <a:buSzPct val="25000"/>
            </a:pPr>
            <a:r>
              <a:rPr lang="en-US" altLang="zh-CN" sz="4800" dirty="0">
                <a:solidFill>
                  <a:srgbClr val="0070C0"/>
                </a:solidFill>
                <a:effectLst/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01</a:t>
            </a:r>
            <a:endParaRPr lang="en-US" altLang="zh-CN" sz="4800" dirty="0">
              <a:solidFill>
                <a:srgbClr val="0070C0"/>
              </a:solidFill>
              <a:effectLst/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6971855" y="4160414"/>
            <a:ext cx="2718459" cy="28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algn="l"/>
            <a:r>
              <a:rPr lang="en-US" altLang="zh-CN" sz="2000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Kmesh</a:t>
            </a:r>
            <a:r>
              <a:rPr lang="zh-CN" altLang="en-US" sz="2000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核心技术分析</a:t>
            </a:r>
            <a:endParaRPr lang="zh-CN" altLang="en-US" sz="2000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95998" y="3805430"/>
            <a:ext cx="1015175" cy="830999"/>
          </a:xfrm>
          <a:prstGeom prst="rect">
            <a:avLst/>
          </a:prstGeom>
          <a:noFill/>
          <a:effectLst/>
        </p:spPr>
        <p:txBody>
          <a:bodyPr wrap="square" rtlCol="0" anchor="t" anchorCtr="0">
            <a:spAutoFit/>
          </a:bodyPr>
          <a:lstStyle>
            <a:defPPr>
              <a:defRPr lang="zh-CN"/>
            </a:defPPr>
            <a:lvl1pPr>
              <a:defRPr sz="2000" b="1" i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0000">
                      <a:schemeClr val="accent1"/>
                    </a:gs>
                  </a:gsLst>
                  <a:lin ang="2700000" scaled="0"/>
                </a:gradFill>
                <a:effectLst>
                  <a:outerShdw blurRad="76200" dist="50800" dir="5400000" algn="ctr" rotWithShape="0">
                    <a:schemeClr val="accent1">
                      <a:alpha val="20000"/>
                    </a:schemeClr>
                  </a:outerShdw>
                </a:effectLst>
              </a:defRPr>
            </a:lvl1pPr>
          </a:lstStyle>
          <a:p>
            <a:pPr>
              <a:buSzPct val="25000"/>
            </a:pPr>
            <a:r>
              <a:rPr lang="en-US" altLang="zh-CN" sz="4800" dirty="0">
                <a:solidFill>
                  <a:srgbClr val="0070C0"/>
                </a:solidFill>
                <a:effectLst/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03</a:t>
            </a:r>
            <a:endParaRPr lang="en-US" altLang="zh-CN" sz="4800" dirty="0">
              <a:solidFill>
                <a:srgbClr val="0070C0"/>
              </a:solidFill>
              <a:effectLst/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971856" y="3226961"/>
            <a:ext cx="1919614" cy="28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algn="l"/>
            <a:r>
              <a:rPr lang="en-US" altLang="zh-CN" sz="2000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Kmesh</a:t>
            </a:r>
            <a:r>
              <a:rPr lang="zh-CN" altLang="en-US" sz="2000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架构介绍</a:t>
            </a:r>
            <a:endParaRPr lang="zh-CN" altLang="en-US" sz="2000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6095999" y="2839657"/>
            <a:ext cx="1015174" cy="830999"/>
          </a:xfrm>
          <a:prstGeom prst="rect">
            <a:avLst/>
          </a:prstGeom>
          <a:noFill/>
          <a:effectLst/>
        </p:spPr>
        <p:txBody>
          <a:bodyPr wrap="square" rtlCol="0" anchor="t" anchorCtr="0">
            <a:spAutoFit/>
          </a:bodyPr>
          <a:lstStyle>
            <a:defPPr>
              <a:defRPr lang="zh-CN"/>
            </a:defPPr>
            <a:lvl1pPr>
              <a:defRPr sz="2000" b="1" i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0000">
                      <a:schemeClr val="accent1"/>
                    </a:gs>
                  </a:gsLst>
                  <a:lin ang="2700000" scaled="0"/>
                </a:gradFill>
                <a:effectLst>
                  <a:outerShdw blurRad="76200" dist="50800" dir="5400000" algn="ctr" rotWithShape="0">
                    <a:schemeClr val="accent1">
                      <a:alpha val="20000"/>
                    </a:schemeClr>
                  </a:outerShdw>
                </a:effectLst>
              </a:defRPr>
            </a:lvl1pPr>
          </a:lstStyle>
          <a:p>
            <a:pPr>
              <a:buSzPct val="25000"/>
            </a:pPr>
            <a:r>
              <a:rPr lang="en-US" altLang="zh-CN" sz="4800" dirty="0">
                <a:solidFill>
                  <a:srgbClr val="0070C0"/>
                </a:solidFill>
                <a:effectLst/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02</a:t>
            </a:r>
            <a:endParaRPr lang="en-US" altLang="zh-CN" sz="4800" dirty="0">
              <a:solidFill>
                <a:srgbClr val="0070C0"/>
              </a:solidFill>
              <a:effectLst/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1015172" y="1827806"/>
            <a:ext cx="2253054" cy="7078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spAutoFit/>
          </a:bodyPr>
          <a:lstStyle/>
          <a:p>
            <a:pPr marL="0" marR="0" lvl="0" indent="0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Content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20000"/>
                  <a:lumOff val="80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6971856" y="5092743"/>
            <a:ext cx="1919614" cy="28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pPr algn="l"/>
            <a:r>
              <a:rPr lang="zh-CN" altLang="en-US" sz="2000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网格技术展望</a:t>
            </a:r>
            <a:endParaRPr lang="zh-CN" altLang="en-US" sz="2000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6095998" y="4737759"/>
            <a:ext cx="1015175" cy="830999"/>
          </a:xfrm>
          <a:prstGeom prst="rect">
            <a:avLst/>
          </a:prstGeom>
          <a:noFill/>
          <a:effectLst/>
        </p:spPr>
        <p:txBody>
          <a:bodyPr wrap="square" rtlCol="0" anchor="t" anchorCtr="0">
            <a:spAutoFit/>
          </a:bodyPr>
          <a:lstStyle>
            <a:defPPr>
              <a:defRPr lang="zh-CN"/>
            </a:defPPr>
            <a:lvl1pPr>
              <a:defRPr sz="2000" b="1" i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0000">
                      <a:schemeClr val="accent1"/>
                    </a:gs>
                  </a:gsLst>
                  <a:lin ang="2700000" scaled="0"/>
                </a:gradFill>
                <a:effectLst>
                  <a:outerShdw blurRad="76200" dist="50800" dir="5400000" algn="ctr" rotWithShape="0">
                    <a:schemeClr val="accent1">
                      <a:alpha val="20000"/>
                    </a:schemeClr>
                  </a:outerShdw>
                </a:effectLst>
              </a:defRPr>
            </a:lvl1pPr>
          </a:lstStyle>
          <a:p>
            <a:pPr>
              <a:buSzPct val="25000"/>
            </a:pPr>
            <a:r>
              <a:rPr lang="en-US" altLang="zh-CN" sz="4800" dirty="0">
                <a:solidFill>
                  <a:srgbClr val="0070C0"/>
                </a:solidFill>
                <a:effectLst/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04</a:t>
            </a:r>
            <a:endParaRPr lang="en-US" altLang="zh-CN" sz="4800" dirty="0">
              <a:solidFill>
                <a:srgbClr val="0070C0"/>
              </a:solidFill>
              <a:effectLst/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35244" y="142069"/>
            <a:ext cx="10515600" cy="1046876"/>
          </a:xfrm>
        </p:spPr>
        <p:txBody>
          <a:bodyPr/>
          <a:lstStyle/>
          <a:p>
            <a:r>
              <a:rPr kumimoji="1" lang="en-US" altLang="zh-CN" sz="3600" b="1" dirty="0" err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Sidecarless</a:t>
            </a:r>
            <a:r>
              <a:rPr kumimoji="1" lang="zh-CN" altLang="en-US" sz="3600" b="1" dirty="0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是服务网格的未来？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grpSp>
        <p:nvGrpSpPr>
          <p:cNvPr id="5" name="îṧḷíde"/>
          <p:cNvGrpSpPr/>
          <p:nvPr/>
        </p:nvGrpSpPr>
        <p:grpSpPr>
          <a:xfrm>
            <a:off x="2838672" y="2417609"/>
            <a:ext cx="6507294" cy="3920714"/>
            <a:chOff x="3054350" y="3195638"/>
            <a:chExt cx="6070600" cy="3657600"/>
          </a:xfrm>
          <a:solidFill>
            <a:schemeClr val="bg1">
              <a:lumMod val="85000"/>
            </a:schemeClr>
          </a:solidFill>
        </p:grpSpPr>
        <p:sp>
          <p:nvSpPr>
            <p:cNvPr id="8" name="ïṥļídè"/>
            <p:cNvSpPr/>
            <p:nvPr/>
          </p:nvSpPr>
          <p:spPr bwMode="auto">
            <a:xfrm>
              <a:off x="3054350" y="3195638"/>
              <a:ext cx="2782888" cy="3657600"/>
            </a:xfrm>
            <a:custGeom>
              <a:avLst/>
              <a:gdLst>
                <a:gd name="T0" fmla="*/ 665 w 665"/>
                <a:gd name="T1" fmla="*/ 0 h 873"/>
                <a:gd name="T2" fmla="*/ 661 w 665"/>
                <a:gd name="T3" fmla="*/ 0 h 873"/>
                <a:gd name="T4" fmla="*/ 0 w 665"/>
                <a:gd name="T5" fmla="*/ 873 h 873"/>
                <a:gd name="T6" fmla="*/ 46 w 665"/>
                <a:gd name="T7" fmla="*/ 873 h 873"/>
                <a:gd name="T8" fmla="*/ 665 w 665"/>
                <a:gd name="T9" fmla="*/ 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5" h="873">
                  <a:moveTo>
                    <a:pt x="665" y="0"/>
                  </a:moveTo>
                  <a:cubicBezTo>
                    <a:pt x="664" y="0"/>
                    <a:pt x="662" y="0"/>
                    <a:pt x="661" y="0"/>
                  </a:cubicBezTo>
                  <a:cubicBezTo>
                    <a:pt x="558" y="291"/>
                    <a:pt x="338" y="582"/>
                    <a:pt x="0" y="873"/>
                  </a:cubicBezTo>
                  <a:cubicBezTo>
                    <a:pt x="15" y="873"/>
                    <a:pt x="31" y="873"/>
                    <a:pt x="46" y="873"/>
                  </a:cubicBezTo>
                  <a:cubicBezTo>
                    <a:pt x="363" y="582"/>
                    <a:pt x="569" y="291"/>
                    <a:pt x="6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9" name="iśḻíḑé"/>
            <p:cNvSpPr/>
            <p:nvPr/>
          </p:nvSpPr>
          <p:spPr bwMode="auto">
            <a:xfrm>
              <a:off x="3359150" y="3195638"/>
              <a:ext cx="5464175" cy="3657600"/>
            </a:xfrm>
            <a:custGeom>
              <a:avLst/>
              <a:gdLst>
                <a:gd name="T0" fmla="*/ 711 w 1306"/>
                <a:gd name="T1" fmla="*/ 0 h 873"/>
                <a:gd name="T2" fmla="*/ 655 w 1306"/>
                <a:gd name="T3" fmla="*/ 0 h 873"/>
                <a:gd name="T4" fmla="*/ 656 w 1306"/>
                <a:gd name="T5" fmla="*/ 21 h 873"/>
                <a:gd name="T6" fmla="*/ 650 w 1306"/>
                <a:gd name="T7" fmla="*/ 21 h 873"/>
                <a:gd name="T8" fmla="*/ 650 w 1306"/>
                <a:gd name="T9" fmla="*/ 0 h 873"/>
                <a:gd name="T10" fmla="*/ 594 w 1306"/>
                <a:gd name="T11" fmla="*/ 0 h 873"/>
                <a:gd name="T12" fmla="*/ 0 w 1306"/>
                <a:gd name="T13" fmla="*/ 873 h 873"/>
                <a:gd name="T14" fmla="*/ 623 w 1306"/>
                <a:gd name="T15" fmla="*/ 873 h 873"/>
                <a:gd name="T16" fmla="*/ 624 w 1306"/>
                <a:gd name="T17" fmla="*/ 849 h 873"/>
                <a:gd name="T18" fmla="*/ 681 w 1306"/>
                <a:gd name="T19" fmla="*/ 849 h 873"/>
                <a:gd name="T20" fmla="*/ 682 w 1306"/>
                <a:gd name="T21" fmla="*/ 873 h 873"/>
                <a:gd name="T22" fmla="*/ 1306 w 1306"/>
                <a:gd name="T23" fmla="*/ 873 h 873"/>
                <a:gd name="T24" fmla="*/ 711 w 1306"/>
                <a:gd name="T25" fmla="*/ 0 h 873"/>
                <a:gd name="T26" fmla="*/ 649 w 1306"/>
                <a:gd name="T27" fmla="*/ 70 h 873"/>
                <a:gd name="T28" fmla="*/ 656 w 1306"/>
                <a:gd name="T29" fmla="*/ 70 h 873"/>
                <a:gd name="T30" fmla="*/ 657 w 1306"/>
                <a:gd name="T31" fmla="*/ 119 h 873"/>
                <a:gd name="T32" fmla="*/ 648 w 1306"/>
                <a:gd name="T33" fmla="*/ 119 h 873"/>
                <a:gd name="T34" fmla="*/ 649 w 1306"/>
                <a:gd name="T35" fmla="*/ 70 h 873"/>
                <a:gd name="T36" fmla="*/ 647 w 1306"/>
                <a:gd name="T37" fmla="*/ 167 h 873"/>
                <a:gd name="T38" fmla="*/ 658 w 1306"/>
                <a:gd name="T39" fmla="*/ 167 h 873"/>
                <a:gd name="T40" fmla="*/ 659 w 1306"/>
                <a:gd name="T41" fmla="*/ 216 h 873"/>
                <a:gd name="T42" fmla="*/ 646 w 1306"/>
                <a:gd name="T43" fmla="*/ 216 h 873"/>
                <a:gd name="T44" fmla="*/ 647 w 1306"/>
                <a:gd name="T45" fmla="*/ 167 h 873"/>
                <a:gd name="T46" fmla="*/ 645 w 1306"/>
                <a:gd name="T47" fmla="*/ 265 h 873"/>
                <a:gd name="T48" fmla="*/ 660 w 1306"/>
                <a:gd name="T49" fmla="*/ 265 h 873"/>
                <a:gd name="T50" fmla="*/ 662 w 1306"/>
                <a:gd name="T51" fmla="*/ 313 h 873"/>
                <a:gd name="T52" fmla="*/ 644 w 1306"/>
                <a:gd name="T53" fmla="*/ 313 h 873"/>
                <a:gd name="T54" fmla="*/ 645 w 1306"/>
                <a:gd name="T55" fmla="*/ 265 h 873"/>
                <a:gd name="T56" fmla="*/ 642 w 1306"/>
                <a:gd name="T57" fmla="*/ 362 h 873"/>
                <a:gd name="T58" fmla="*/ 663 w 1306"/>
                <a:gd name="T59" fmla="*/ 362 h 873"/>
                <a:gd name="T60" fmla="*/ 664 w 1306"/>
                <a:gd name="T61" fmla="*/ 411 h 873"/>
                <a:gd name="T62" fmla="*/ 641 w 1306"/>
                <a:gd name="T63" fmla="*/ 411 h 873"/>
                <a:gd name="T64" fmla="*/ 642 w 1306"/>
                <a:gd name="T65" fmla="*/ 362 h 873"/>
                <a:gd name="T66" fmla="*/ 639 w 1306"/>
                <a:gd name="T67" fmla="*/ 460 h 873"/>
                <a:gd name="T68" fmla="*/ 666 w 1306"/>
                <a:gd name="T69" fmla="*/ 460 h 873"/>
                <a:gd name="T70" fmla="*/ 668 w 1306"/>
                <a:gd name="T71" fmla="*/ 508 h 873"/>
                <a:gd name="T72" fmla="*/ 638 w 1306"/>
                <a:gd name="T73" fmla="*/ 508 h 873"/>
                <a:gd name="T74" fmla="*/ 639 w 1306"/>
                <a:gd name="T75" fmla="*/ 460 h 873"/>
                <a:gd name="T76" fmla="*/ 636 w 1306"/>
                <a:gd name="T77" fmla="*/ 557 h 873"/>
                <a:gd name="T78" fmla="*/ 669 w 1306"/>
                <a:gd name="T79" fmla="*/ 557 h 873"/>
                <a:gd name="T80" fmla="*/ 671 w 1306"/>
                <a:gd name="T81" fmla="*/ 606 h 873"/>
                <a:gd name="T82" fmla="*/ 634 w 1306"/>
                <a:gd name="T83" fmla="*/ 606 h 873"/>
                <a:gd name="T84" fmla="*/ 636 w 1306"/>
                <a:gd name="T85" fmla="*/ 557 h 873"/>
                <a:gd name="T86" fmla="*/ 632 w 1306"/>
                <a:gd name="T87" fmla="*/ 654 h 873"/>
                <a:gd name="T88" fmla="*/ 673 w 1306"/>
                <a:gd name="T89" fmla="*/ 654 h 873"/>
                <a:gd name="T90" fmla="*/ 675 w 1306"/>
                <a:gd name="T91" fmla="*/ 703 h 873"/>
                <a:gd name="T92" fmla="*/ 630 w 1306"/>
                <a:gd name="T93" fmla="*/ 703 h 873"/>
                <a:gd name="T94" fmla="*/ 632 w 1306"/>
                <a:gd name="T95" fmla="*/ 654 h 873"/>
                <a:gd name="T96" fmla="*/ 626 w 1306"/>
                <a:gd name="T97" fmla="*/ 800 h 873"/>
                <a:gd name="T98" fmla="*/ 628 w 1306"/>
                <a:gd name="T99" fmla="*/ 752 h 873"/>
                <a:gd name="T100" fmla="*/ 677 w 1306"/>
                <a:gd name="T101" fmla="*/ 752 h 873"/>
                <a:gd name="T102" fmla="*/ 679 w 1306"/>
                <a:gd name="T103" fmla="*/ 800 h 873"/>
                <a:gd name="T104" fmla="*/ 626 w 1306"/>
                <a:gd name="T105" fmla="*/ 80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06" h="873">
                  <a:moveTo>
                    <a:pt x="711" y="0"/>
                  </a:moveTo>
                  <a:cubicBezTo>
                    <a:pt x="692" y="0"/>
                    <a:pt x="674" y="0"/>
                    <a:pt x="655" y="0"/>
                  </a:cubicBezTo>
                  <a:cubicBezTo>
                    <a:pt x="655" y="7"/>
                    <a:pt x="656" y="14"/>
                    <a:pt x="656" y="21"/>
                  </a:cubicBezTo>
                  <a:cubicBezTo>
                    <a:pt x="654" y="21"/>
                    <a:pt x="652" y="21"/>
                    <a:pt x="650" y="21"/>
                  </a:cubicBezTo>
                  <a:cubicBezTo>
                    <a:pt x="650" y="14"/>
                    <a:pt x="650" y="7"/>
                    <a:pt x="650" y="0"/>
                  </a:cubicBezTo>
                  <a:cubicBezTo>
                    <a:pt x="631" y="0"/>
                    <a:pt x="613" y="0"/>
                    <a:pt x="594" y="0"/>
                  </a:cubicBezTo>
                  <a:cubicBezTo>
                    <a:pt x="502" y="291"/>
                    <a:pt x="304" y="582"/>
                    <a:pt x="0" y="873"/>
                  </a:cubicBezTo>
                  <a:cubicBezTo>
                    <a:pt x="207" y="873"/>
                    <a:pt x="415" y="873"/>
                    <a:pt x="623" y="873"/>
                  </a:cubicBezTo>
                  <a:cubicBezTo>
                    <a:pt x="623" y="865"/>
                    <a:pt x="624" y="857"/>
                    <a:pt x="624" y="849"/>
                  </a:cubicBezTo>
                  <a:cubicBezTo>
                    <a:pt x="643" y="849"/>
                    <a:pt x="662" y="849"/>
                    <a:pt x="681" y="849"/>
                  </a:cubicBezTo>
                  <a:cubicBezTo>
                    <a:pt x="682" y="857"/>
                    <a:pt x="682" y="865"/>
                    <a:pt x="682" y="873"/>
                  </a:cubicBezTo>
                  <a:cubicBezTo>
                    <a:pt x="890" y="873"/>
                    <a:pt x="1098" y="873"/>
                    <a:pt x="1306" y="873"/>
                  </a:cubicBezTo>
                  <a:cubicBezTo>
                    <a:pt x="1002" y="582"/>
                    <a:pt x="803" y="291"/>
                    <a:pt x="711" y="0"/>
                  </a:cubicBezTo>
                  <a:close/>
                  <a:moveTo>
                    <a:pt x="649" y="70"/>
                  </a:moveTo>
                  <a:cubicBezTo>
                    <a:pt x="651" y="70"/>
                    <a:pt x="654" y="70"/>
                    <a:pt x="656" y="70"/>
                  </a:cubicBezTo>
                  <a:cubicBezTo>
                    <a:pt x="657" y="86"/>
                    <a:pt x="657" y="103"/>
                    <a:pt x="657" y="119"/>
                  </a:cubicBezTo>
                  <a:cubicBezTo>
                    <a:pt x="654" y="119"/>
                    <a:pt x="651" y="119"/>
                    <a:pt x="648" y="119"/>
                  </a:cubicBezTo>
                  <a:cubicBezTo>
                    <a:pt x="648" y="103"/>
                    <a:pt x="649" y="86"/>
                    <a:pt x="649" y="70"/>
                  </a:cubicBezTo>
                  <a:close/>
                  <a:moveTo>
                    <a:pt x="647" y="167"/>
                  </a:moveTo>
                  <a:cubicBezTo>
                    <a:pt x="651" y="167"/>
                    <a:pt x="655" y="167"/>
                    <a:pt x="658" y="167"/>
                  </a:cubicBezTo>
                  <a:cubicBezTo>
                    <a:pt x="659" y="184"/>
                    <a:pt x="659" y="200"/>
                    <a:pt x="659" y="216"/>
                  </a:cubicBezTo>
                  <a:cubicBezTo>
                    <a:pt x="655" y="216"/>
                    <a:pt x="650" y="216"/>
                    <a:pt x="646" y="216"/>
                  </a:cubicBezTo>
                  <a:cubicBezTo>
                    <a:pt x="646" y="200"/>
                    <a:pt x="647" y="184"/>
                    <a:pt x="647" y="167"/>
                  </a:cubicBezTo>
                  <a:close/>
                  <a:moveTo>
                    <a:pt x="645" y="265"/>
                  </a:moveTo>
                  <a:cubicBezTo>
                    <a:pt x="650" y="265"/>
                    <a:pt x="655" y="265"/>
                    <a:pt x="660" y="265"/>
                  </a:cubicBezTo>
                  <a:cubicBezTo>
                    <a:pt x="661" y="281"/>
                    <a:pt x="661" y="297"/>
                    <a:pt x="662" y="313"/>
                  </a:cubicBezTo>
                  <a:cubicBezTo>
                    <a:pt x="656" y="313"/>
                    <a:pt x="650" y="313"/>
                    <a:pt x="644" y="313"/>
                  </a:cubicBezTo>
                  <a:cubicBezTo>
                    <a:pt x="644" y="297"/>
                    <a:pt x="644" y="281"/>
                    <a:pt x="645" y="265"/>
                  </a:cubicBezTo>
                  <a:close/>
                  <a:moveTo>
                    <a:pt x="642" y="362"/>
                  </a:moveTo>
                  <a:cubicBezTo>
                    <a:pt x="649" y="362"/>
                    <a:pt x="656" y="362"/>
                    <a:pt x="663" y="362"/>
                  </a:cubicBezTo>
                  <a:cubicBezTo>
                    <a:pt x="664" y="378"/>
                    <a:pt x="664" y="395"/>
                    <a:pt x="664" y="411"/>
                  </a:cubicBezTo>
                  <a:cubicBezTo>
                    <a:pt x="657" y="411"/>
                    <a:pt x="649" y="411"/>
                    <a:pt x="641" y="411"/>
                  </a:cubicBezTo>
                  <a:cubicBezTo>
                    <a:pt x="641" y="395"/>
                    <a:pt x="642" y="378"/>
                    <a:pt x="642" y="362"/>
                  </a:cubicBezTo>
                  <a:close/>
                  <a:moveTo>
                    <a:pt x="639" y="460"/>
                  </a:moveTo>
                  <a:cubicBezTo>
                    <a:pt x="648" y="460"/>
                    <a:pt x="657" y="460"/>
                    <a:pt x="666" y="460"/>
                  </a:cubicBezTo>
                  <a:cubicBezTo>
                    <a:pt x="667" y="476"/>
                    <a:pt x="667" y="492"/>
                    <a:pt x="668" y="508"/>
                  </a:cubicBezTo>
                  <a:cubicBezTo>
                    <a:pt x="658" y="508"/>
                    <a:pt x="648" y="508"/>
                    <a:pt x="638" y="508"/>
                  </a:cubicBezTo>
                  <a:cubicBezTo>
                    <a:pt x="638" y="492"/>
                    <a:pt x="639" y="476"/>
                    <a:pt x="639" y="460"/>
                  </a:cubicBezTo>
                  <a:close/>
                  <a:moveTo>
                    <a:pt x="636" y="557"/>
                  </a:moveTo>
                  <a:cubicBezTo>
                    <a:pt x="647" y="557"/>
                    <a:pt x="658" y="557"/>
                    <a:pt x="669" y="557"/>
                  </a:cubicBezTo>
                  <a:cubicBezTo>
                    <a:pt x="670" y="573"/>
                    <a:pt x="670" y="589"/>
                    <a:pt x="671" y="606"/>
                  </a:cubicBezTo>
                  <a:cubicBezTo>
                    <a:pt x="659" y="606"/>
                    <a:pt x="646" y="606"/>
                    <a:pt x="634" y="606"/>
                  </a:cubicBezTo>
                  <a:cubicBezTo>
                    <a:pt x="635" y="589"/>
                    <a:pt x="635" y="573"/>
                    <a:pt x="636" y="557"/>
                  </a:cubicBezTo>
                  <a:close/>
                  <a:moveTo>
                    <a:pt x="632" y="654"/>
                  </a:moveTo>
                  <a:cubicBezTo>
                    <a:pt x="646" y="654"/>
                    <a:pt x="659" y="654"/>
                    <a:pt x="673" y="654"/>
                  </a:cubicBezTo>
                  <a:cubicBezTo>
                    <a:pt x="674" y="670"/>
                    <a:pt x="674" y="687"/>
                    <a:pt x="675" y="703"/>
                  </a:cubicBezTo>
                  <a:cubicBezTo>
                    <a:pt x="660" y="703"/>
                    <a:pt x="645" y="703"/>
                    <a:pt x="630" y="703"/>
                  </a:cubicBezTo>
                  <a:cubicBezTo>
                    <a:pt x="631" y="687"/>
                    <a:pt x="632" y="670"/>
                    <a:pt x="632" y="654"/>
                  </a:cubicBezTo>
                  <a:close/>
                  <a:moveTo>
                    <a:pt x="626" y="800"/>
                  </a:moveTo>
                  <a:cubicBezTo>
                    <a:pt x="627" y="784"/>
                    <a:pt x="628" y="768"/>
                    <a:pt x="628" y="752"/>
                  </a:cubicBezTo>
                  <a:cubicBezTo>
                    <a:pt x="645" y="752"/>
                    <a:pt x="661" y="752"/>
                    <a:pt x="677" y="752"/>
                  </a:cubicBezTo>
                  <a:cubicBezTo>
                    <a:pt x="678" y="768"/>
                    <a:pt x="678" y="784"/>
                    <a:pt x="679" y="800"/>
                  </a:cubicBezTo>
                  <a:cubicBezTo>
                    <a:pt x="661" y="800"/>
                    <a:pt x="644" y="800"/>
                    <a:pt x="626" y="8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10" name="î$ļidè"/>
            <p:cNvSpPr/>
            <p:nvPr/>
          </p:nvSpPr>
          <p:spPr bwMode="auto">
            <a:xfrm>
              <a:off x="6343650" y="3195638"/>
              <a:ext cx="2781300" cy="3657600"/>
            </a:xfrm>
            <a:custGeom>
              <a:avLst/>
              <a:gdLst>
                <a:gd name="T0" fmla="*/ 4 w 665"/>
                <a:gd name="T1" fmla="*/ 0 h 873"/>
                <a:gd name="T2" fmla="*/ 0 w 665"/>
                <a:gd name="T3" fmla="*/ 0 h 873"/>
                <a:gd name="T4" fmla="*/ 619 w 665"/>
                <a:gd name="T5" fmla="*/ 873 h 873"/>
                <a:gd name="T6" fmla="*/ 665 w 665"/>
                <a:gd name="T7" fmla="*/ 873 h 873"/>
                <a:gd name="T8" fmla="*/ 4 w 665"/>
                <a:gd name="T9" fmla="*/ 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5" h="873">
                  <a:moveTo>
                    <a:pt x="4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97" y="291"/>
                    <a:pt x="303" y="582"/>
                    <a:pt x="619" y="873"/>
                  </a:cubicBezTo>
                  <a:cubicBezTo>
                    <a:pt x="635" y="873"/>
                    <a:pt x="650" y="873"/>
                    <a:pt x="665" y="873"/>
                  </a:cubicBezTo>
                  <a:cubicBezTo>
                    <a:pt x="328" y="582"/>
                    <a:pt x="107" y="29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sp>
        <p:nvSpPr>
          <p:cNvPr id="11" name="íṩlidè"/>
          <p:cNvSpPr/>
          <p:nvPr/>
        </p:nvSpPr>
        <p:spPr bwMode="auto">
          <a:xfrm>
            <a:off x="4695225" y="4932720"/>
            <a:ext cx="838938" cy="821921"/>
          </a:xfrm>
          <a:custGeom>
            <a:avLst/>
            <a:gdLst>
              <a:gd name="T0" fmla="*/ 139 w 187"/>
              <a:gd name="T1" fmla="*/ 80 h 183"/>
              <a:gd name="T2" fmla="*/ 102 w 187"/>
              <a:gd name="T3" fmla="*/ 183 h 183"/>
              <a:gd name="T4" fmla="*/ 0 w 187"/>
              <a:gd name="T5" fmla="*/ 183 h 183"/>
              <a:gd name="T6" fmla="*/ 55 w 187"/>
              <a:gd name="T7" fmla="*/ 80 h 183"/>
              <a:gd name="T8" fmla="*/ 6 w 187"/>
              <a:gd name="T9" fmla="*/ 80 h 183"/>
              <a:gd name="T10" fmla="*/ 129 w 187"/>
              <a:gd name="T11" fmla="*/ 0 h 183"/>
              <a:gd name="T12" fmla="*/ 187 w 187"/>
              <a:gd name="T13" fmla="*/ 80 h 183"/>
              <a:gd name="T14" fmla="*/ 139 w 187"/>
              <a:gd name="T15" fmla="*/ 8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7" h="183">
                <a:moveTo>
                  <a:pt x="139" y="80"/>
                </a:moveTo>
                <a:cubicBezTo>
                  <a:pt x="127" y="114"/>
                  <a:pt x="115" y="149"/>
                  <a:pt x="102" y="183"/>
                </a:cubicBezTo>
                <a:cubicBezTo>
                  <a:pt x="68" y="183"/>
                  <a:pt x="34" y="183"/>
                  <a:pt x="0" y="183"/>
                </a:cubicBezTo>
                <a:cubicBezTo>
                  <a:pt x="19" y="149"/>
                  <a:pt x="37" y="114"/>
                  <a:pt x="55" y="80"/>
                </a:cubicBezTo>
                <a:cubicBezTo>
                  <a:pt x="38" y="80"/>
                  <a:pt x="22" y="80"/>
                  <a:pt x="6" y="80"/>
                </a:cubicBezTo>
                <a:cubicBezTo>
                  <a:pt x="52" y="53"/>
                  <a:pt x="93" y="27"/>
                  <a:pt x="129" y="0"/>
                </a:cubicBezTo>
                <a:cubicBezTo>
                  <a:pt x="144" y="27"/>
                  <a:pt x="164" y="53"/>
                  <a:pt x="187" y="80"/>
                </a:cubicBezTo>
                <a:cubicBezTo>
                  <a:pt x="171" y="80"/>
                  <a:pt x="155" y="80"/>
                  <a:pt x="139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2" name="íŝḻîḑé"/>
          <p:cNvSpPr/>
          <p:nvPr/>
        </p:nvSpPr>
        <p:spPr bwMode="auto">
          <a:xfrm>
            <a:off x="5556057" y="3034982"/>
            <a:ext cx="340340" cy="821921"/>
          </a:xfrm>
          <a:custGeom>
            <a:avLst/>
            <a:gdLst>
              <a:gd name="T0" fmla="*/ 76 w 76"/>
              <a:gd name="T1" fmla="*/ 80 h 183"/>
              <a:gd name="T2" fmla="*/ 64 w 76"/>
              <a:gd name="T3" fmla="*/ 0 h 183"/>
              <a:gd name="T4" fmla="*/ 17 w 76"/>
              <a:gd name="T5" fmla="*/ 80 h 183"/>
              <a:gd name="T6" fmla="*/ 33 w 76"/>
              <a:gd name="T7" fmla="*/ 80 h 183"/>
              <a:gd name="T8" fmla="*/ 0 w 76"/>
              <a:gd name="T9" fmla="*/ 183 h 183"/>
              <a:gd name="T10" fmla="*/ 38 w 76"/>
              <a:gd name="T11" fmla="*/ 183 h 183"/>
              <a:gd name="T12" fmla="*/ 60 w 76"/>
              <a:gd name="T13" fmla="*/ 80 h 183"/>
              <a:gd name="T14" fmla="*/ 76 w 76"/>
              <a:gd name="T15" fmla="*/ 8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" h="183">
                <a:moveTo>
                  <a:pt x="76" y="80"/>
                </a:moveTo>
                <a:cubicBezTo>
                  <a:pt x="70" y="53"/>
                  <a:pt x="66" y="26"/>
                  <a:pt x="64" y="0"/>
                </a:cubicBezTo>
                <a:cubicBezTo>
                  <a:pt x="52" y="26"/>
                  <a:pt x="36" y="53"/>
                  <a:pt x="17" y="80"/>
                </a:cubicBezTo>
                <a:cubicBezTo>
                  <a:pt x="22" y="80"/>
                  <a:pt x="27" y="80"/>
                  <a:pt x="33" y="80"/>
                </a:cubicBezTo>
                <a:cubicBezTo>
                  <a:pt x="22" y="114"/>
                  <a:pt x="12" y="149"/>
                  <a:pt x="0" y="183"/>
                </a:cubicBezTo>
                <a:cubicBezTo>
                  <a:pt x="13" y="183"/>
                  <a:pt x="25" y="183"/>
                  <a:pt x="38" y="183"/>
                </a:cubicBezTo>
                <a:cubicBezTo>
                  <a:pt x="46" y="149"/>
                  <a:pt x="53" y="114"/>
                  <a:pt x="60" y="80"/>
                </a:cubicBezTo>
                <a:cubicBezTo>
                  <a:pt x="65" y="80"/>
                  <a:pt x="71" y="80"/>
                  <a:pt x="76" y="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3" name="iṧļíḍé"/>
          <p:cNvSpPr/>
          <p:nvPr/>
        </p:nvSpPr>
        <p:spPr bwMode="auto">
          <a:xfrm>
            <a:off x="6296295" y="3034982"/>
            <a:ext cx="309709" cy="821921"/>
          </a:xfrm>
          <a:custGeom>
            <a:avLst/>
            <a:gdLst>
              <a:gd name="T0" fmla="*/ 5 w 69"/>
              <a:gd name="T1" fmla="*/ 103 h 183"/>
              <a:gd name="T2" fmla="*/ 61 w 69"/>
              <a:gd name="T3" fmla="*/ 183 h 183"/>
              <a:gd name="T4" fmla="*/ 69 w 69"/>
              <a:gd name="T5" fmla="*/ 103 h 183"/>
              <a:gd name="T6" fmla="*/ 52 w 69"/>
              <a:gd name="T7" fmla="*/ 103 h 183"/>
              <a:gd name="T8" fmla="*/ 20 w 69"/>
              <a:gd name="T9" fmla="*/ 0 h 183"/>
              <a:gd name="T10" fmla="*/ 0 w 69"/>
              <a:gd name="T11" fmla="*/ 0 h 183"/>
              <a:gd name="T12" fmla="*/ 22 w 69"/>
              <a:gd name="T13" fmla="*/ 103 h 183"/>
              <a:gd name="T14" fmla="*/ 5 w 69"/>
              <a:gd name="T15" fmla="*/ 103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9" h="183">
                <a:moveTo>
                  <a:pt x="5" y="103"/>
                </a:moveTo>
                <a:cubicBezTo>
                  <a:pt x="20" y="130"/>
                  <a:pt x="39" y="156"/>
                  <a:pt x="61" y="183"/>
                </a:cubicBezTo>
                <a:cubicBezTo>
                  <a:pt x="66" y="156"/>
                  <a:pt x="69" y="130"/>
                  <a:pt x="69" y="103"/>
                </a:cubicBezTo>
                <a:cubicBezTo>
                  <a:pt x="63" y="103"/>
                  <a:pt x="58" y="103"/>
                  <a:pt x="52" y="103"/>
                </a:cubicBezTo>
                <a:cubicBezTo>
                  <a:pt x="40" y="69"/>
                  <a:pt x="30" y="34"/>
                  <a:pt x="20" y="0"/>
                </a:cubicBezTo>
                <a:cubicBezTo>
                  <a:pt x="13" y="0"/>
                  <a:pt x="7" y="0"/>
                  <a:pt x="0" y="0"/>
                </a:cubicBezTo>
                <a:cubicBezTo>
                  <a:pt x="7" y="34"/>
                  <a:pt x="14" y="69"/>
                  <a:pt x="22" y="103"/>
                </a:cubicBezTo>
                <a:cubicBezTo>
                  <a:pt x="16" y="103"/>
                  <a:pt x="10" y="103"/>
                  <a:pt x="5" y="10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4" name="iSḻídê"/>
          <p:cNvSpPr/>
          <p:nvPr/>
        </p:nvSpPr>
        <p:spPr bwMode="auto">
          <a:xfrm>
            <a:off x="6798524" y="4932720"/>
            <a:ext cx="847446" cy="821921"/>
          </a:xfrm>
          <a:custGeom>
            <a:avLst/>
            <a:gdLst>
              <a:gd name="T0" fmla="*/ 0 w 189"/>
              <a:gd name="T1" fmla="*/ 103 h 183"/>
              <a:gd name="T2" fmla="*/ 135 w 189"/>
              <a:gd name="T3" fmla="*/ 183 h 183"/>
              <a:gd name="T4" fmla="*/ 189 w 189"/>
              <a:gd name="T5" fmla="*/ 103 h 183"/>
              <a:gd name="T6" fmla="*/ 139 w 189"/>
              <a:gd name="T7" fmla="*/ 103 h 183"/>
              <a:gd name="T8" fmla="*/ 83 w 189"/>
              <a:gd name="T9" fmla="*/ 0 h 183"/>
              <a:gd name="T10" fmla="*/ 11 w 189"/>
              <a:gd name="T11" fmla="*/ 0 h 183"/>
              <a:gd name="T12" fmla="*/ 50 w 189"/>
              <a:gd name="T13" fmla="*/ 103 h 183"/>
              <a:gd name="T14" fmla="*/ 0 w 189"/>
              <a:gd name="T15" fmla="*/ 103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9" h="183">
                <a:moveTo>
                  <a:pt x="0" y="103"/>
                </a:moveTo>
                <a:cubicBezTo>
                  <a:pt x="39" y="130"/>
                  <a:pt x="84" y="157"/>
                  <a:pt x="135" y="183"/>
                </a:cubicBezTo>
                <a:cubicBezTo>
                  <a:pt x="158" y="157"/>
                  <a:pt x="176" y="130"/>
                  <a:pt x="189" y="103"/>
                </a:cubicBezTo>
                <a:cubicBezTo>
                  <a:pt x="172" y="103"/>
                  <a:pt x="156" y="103"/>
                  <a:pt x="139" y="103"/>
                </a:cubicBezTo>
                <a:cubicBezTo>
                  <a:pt x="119" y="69"/>
                  <a:pt x="100" y="34"/>
                  <a:pt x="83" y="0"/>
                </a:cubicBezTo>
                <a:cubicBezTo>
                  <a:pt x="59" y="0"/>
                  <a:pt x="35" y="0"/>
                  <a:pt x="11" y="0"/>
                </a:cubicBezTo>
                <a:cubicBezTo>
                  <a:pt x="24" y="34"/>
                  <a:pt x="37" y="69"/>
                  <a:pt x="50" y="103"/>
                </a:cubicBezTo>
                <a:cubicBezTo>
                  <a:pt x="34" y="103"/>
                  <a:pt x="17" y="103"/>
                  <a:pt x="0" y="10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iṣḷiďe"/>
          <p:cNvSpPr/>
          <p:nvPr/>
        </p:nvSpPr>
        <p:spPr bwMode="auto">
          <a:xfrm>
            <a:off x="5757803" y="1984167"/>
            <a:ext cx="682644" cy="579991"/>
          </a:xfrm>
          <a:custGeom>
            <a:avLst/>
            <a:gdLst>
              <a:gd name="T0" fmla="*/ 51 w 56"/>
              <a:gd name="T1" fmla="*/ 20 h 48"/>
              <a:gd name="T2" fmla="*/ 54 w 56"/>
              <a:gd name="T3" fmla="*/ 16 h 48"/>
              <a:gd name="T4" fmla="*/ 54 w 56"/>
              <a:gd name="T5" fmla="*/ 12 h 48"/>
              <a:gd name="T6" fmla="*/ 45 w 56"/>
              <a:gd name="T7" fmla="*/ 4 h 48"/>
              <a:gd name="T8" fmla="*/ 16 w 56"/>
              <a:gd name="T9" fmla="*/ 0 h 48"/>
              <a:gd name="T10" fmla="*/ 8 w 56"/>
              <a:gd name="T11" fmla="*/ 12 h 48"/>
              <a:gd name="T12" fmla="*/ 0 w 56"/>
              <a:gd name="T13" fmla="*/ 14 h 48"/>
              <a:gd name="T14" fmla="*/ 7 w 56"/>
              <a:gd name="T15" fmla="*/ 16 h 48"/>
              <a:gd name="T16" fmla="*/ 2 w 56"/>
              <a:gd name="T17" fmla="*/ 20 h 48"/>
              <a:gd name="T18" fmla="*/ 0 w 56"/>
              <a:gd name="T19" fmla="*/ 34 h 48"/>
              <a:gd name="T20" fmla="*/ 4 w 56"/>
              <a:gd name="T21" fmla="*/ 36 h 48"/>
              <a:gd name="T22" fmla="*/ 8 w 56"/>
              <a:gd name="T23" fmla="*/ 48 h 48"/>
              <a:gd name="T24" fmla="*/ 16 w 56"/>
              <a:gd name="T25" fmla="*/ 44 h 48"/>
              <a:gd name="T26" fmla="*/ 40 w 56"/>
              <a:gd name="T27" fmla="*/ 36 h 48"/>
              <a:gd name="T28" fmla="*/ 44 w 56"/>
              <a:gd name="T29" fmla="*/ 48 h 48"/>
              <a:gd name="T30" fmla="*/ 52 w 56"/>
              <a:gd name="T31" fmla="*/ 44 h 48"/>
              <a:gd name="T32" fmla="*/ 54 w 56"/>
              <a:gd name="T33" fmla="*/ 36 h 48"/>
              <a:gd name="T34" fmla="*/ 56 w 56"/>
              <a:gd name="T35" fmla="*/ 22 h 48"/>
              <a:gd name="T36" fmla="*/ 15 w 56"/>
              <a:gd name="T37" fmla="*/ 5 h 48"/>
              <a:gd name="T38" fmla="*/ 24 w 56"/>
              <a:gd name="T39" fmla="*/ 4 h 48"/>
              <a:gd name="T40" fmla="*/ 26 w 56"/>
              <a:gd name="T41" fmla="*/ 8 h 48"/>
              <a:gd name="T42" fmla="*/ 32 w 56"/>
              <a:gd name="T43" fmla="*/ 6 h 48"/>
              <a:gd name="T44" fmla="*/ 40 w 56"/>
              <a:gd name="T45" fmla="*/ 4 h 48"/>
              <a:gd name="T46" fmla="*/ 46 w 56"/>
              <a:gd name="T47" fmla="*/ 20 h 48"/>
              <a:gd name="T48" fmla="*/ 15 w 56"/>
              <a:gd name="T49" fmla="*/ 5 h 48"/>
              <a:gd name="T50" fmla="*/ 8 w 56"/>
              <a:gd name="T51" fmla="*/ 28 h 48"/>
              <a:gd name="T52" fmla="*/ 16 w 56"/>
              <a:gd name="T53" fmla="*/ 28 h 48"/>
              <a:gd name="T54" fmla="*/ 36 w 56"/>
              <a:gd name="T55" fmla="*/ 32 h 48"/>
              <a:gd name="T56" fmla="*/ 20 w 56"/>
              <a:gd name="T57" fmla="*/ 28 h 48"/>
              <a:gd name="T58" fmla="*/ 36 w 56"/>
              <a:gd name="T59" fmla="*/ 32 h 48"/>
              <a:gd name="T60" fmla="*/ 40 w 56"/>
              <a:gd name="T61" fmla="*/ 28 h 48"/>
              <a:gd name="T62" fmla="*/ 48 w 56"/>
              <a:gd name="T63" fmla="*/ 2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6" h="48">
                <a:moveTo>
                  <a:pt x="54" y="20"/>
                </a:moveTo>
                <a:cubicBezTo>
                  <a:pt x="51" y="20"/>
                  <a:pt x="51" y="20"/>
                  <a:pt x="51" y="20"/>
                </a:cubicBezTo>
                <a:cubicBezTo>
                  <a:pt x="49" y="16"/>
                  <a:pt x="49" y="16"/>
                  <a:pt x="49" y="16"/>
                </a:cubicBezTo>
                <a:cubicBezTo>
                  <a:pt x="54" y="16"/>
                  <a:pt x="54" y="16"/>
                  <a:pt x="54" y="16"/>
                </a:cubicBezTo>
                <a:cubicBezTo>
                  <a:pt x="55" y="16"/>
                  <a:pt x="56" y="15"/>
                  <a:pt x="56" y="14"/>
                </a:cubicBezTo>
                <a:cubicBezTo>
                  <a:pt x="56" y="13"/>
                  <a:pt x="55" y="12"/>
                  <a:pt x="54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5" y="4"/>
                  <a:pt x="45" y="4"/>
                  <a:pt x="45" y="4"/>
                </a:cubicBezTo>
                <a:cubicBezTo>
                  <a:pt x="45" y="2"/>
                  <a:pt x="42" y="0"/>
                  <a:pt x="40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4" y="0"/>
                  <a:pt x="11" y="2"/>
                  <a:pt x="11" y="4"/>
                </a:cubicBezTo>
                <a:cubicBezTo>
                  <a:pt x="8" y="12"/>
                  <a:pt x="8" y="12"/>
                  <a:pt x="8" y="12"/>
                </a:cubicBezTo>
                <a:cubicBezTo>
                  <a:pt x="2" y="12"/>
                  <a:pt x="2" y="12"/>
                  <a:pt x="2" y="12"/>
                </a:cubicBezTo>
                <a:cubicBezTo>
                  <a:pt x="1" y="12"/>
                  <a:pt x="0" y="13"/>
                  <a:pt x="0" y="14"/>
                </a:cubicBezTo>
                <a:cubicBezTo>
                  <a:pt x="0" y="15"/>
                  <a:pt x="1" y="16"/>
                  <a:pt x="2" y="16"/>
                </a:cubicBezTo>
                <a:cubicBezTo>
                  <a:pt x="7" y="16"/>
                  <a:pt x="7" y="16"/>
                  <a:pt x="7" y="16"/>
                </a:cubicBezTo>
                <a:cubicBezTo>
                  <a:pt x="5" y="20"/>
                  <a:pt x="5" y="20"/>
                  <a:pt x="5" y="20"/>
                </a:cubicBezTo>
                <a:cubicBezTo>
                  <a:pt x="2" y="20"/>
                  <a:pt x="2" y="20"/>
                  <a:pt x="2" y="20"/>
                </a:cubicBezTo>
                <a:cubicBezTo>
                  <a:pt x="1" y="20"/>
                  <a:pt x="0" y="21"/>
                  <a:pt x="0" y="22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35"/>
                  <a:pt x="1" y="36"/>
                  <a:pt x="2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4" y="44"/>
                  <a:pt x="4" y="44"/>
                  <a:pt x="4" y="44"/>
                </a:cubicBezTo>
                <a:cubicBezTo>
                  <a:pt x="4" y="46"/>
                  <a:pt x="6" y="48"/>
                  <a:pt x="8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14" y="48"/>
                  <a:pt x="16" y="46"/>
                  <a:pt x="16" y="44"/>
                </a:cubicBezTo>
                <a:cubicBezTo>
                  <a:pt x="16" y="36"/>
                  <a:pt x="16" y="36"/>
                  <a:pt x="16" y="36"/>
                </a:cubicBezTo>
                <a:cubicBezTo>
                  <a:pt x="40" y="36"/>
                  <a:pt x="40" y="36"/>
                  <a:pt x="40" y="36"/>
                </a:cubicBezTo>
                <a:cubicBezTo>
                  <a:pt x="40" y="44"/>
                  <a:pt x="40" y="44"/>
                  <a:pt x="40" y="44"/>
                </a:cubicBezTo>
                <a:cubicBezTo>
                  <a:pt x="40" y="46"/>
                  <a:pt x="42" y="48"/>
                  <a:pt x="44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50" y="48"/>
                  <a:pt x="52" y="46"/>
                  <a:pt x="52" y="44"/>
                </a:cubicBezTo>
                <a:cubicBezTo>
                  <a:pt x="52" y="36"/>
                  <a:pt x="52" y="36"/>
                  <a:pt x="52" y="36"/>
                </a:cubicBezTo>
                <a:cubicBezTo>
                  <a:pt x="54" y="36"/>
                  <a:pt x="54" y="36"/>
                  <a:pt x="54" y="36"/>
                </a:cubicBezTo>
                <a:cubicBezTo>
                  <a:pt x="55" y="36"/>
                  <a:pt x="56" y="35"/>
                  <a:pt x="56" y="34"/>
                </a:cubicBezTo>
                <a:cubicBezTo>
                  <a:pt x="56" y="22"/>
                  <a:pt x="56" y="22"/>
                  <a:pt x="56" y="22"/>
                </a:cubicBezTo>
                <a:cubicBezTo>
                  <a:pt x="56" y="21"/>
                  <a:pt x="55" y="20"/>
                  <a:pt x="54" y="20"/>
                </a:cubicBezTo>
                <a:close/>
                <a:moveTo>
                  <a:pt x="15" y="5"/>
                </a:moveTo>
                <a:cubicBezTo>
                  <a:pt x="15" y="5"/>
                  <a:pt x="16" y="4"/>
                  <a:pt x="16" y="4"/>
                </a:cubicBezTo>
                <a:cubicBezTo>
                  <a:pt x="24" y="4"/>
                  <a:pt x="24" y="4"/>
                  <a:pt x="24" y="4"/>
                </a:cubicBezTo>
                <a:cubicBezTo>
                  <a:pt x="24" y="6"/>
                  <a:pt x="24" y="6"/>
                  <a:pt x="24" y="6"/>
                </a:cubicBezTo>
                <a:cubicBezTo>
                  <a:pt x="24" y="7"/>
                  <a:pt x="25" y="8"/>
                  <a:pt x="26" y="8"/>
                </a:cubicBezTo>
                <a:cubicBezTo>
                  <a:pt x="30" y="8"/>
                  <a:pt x="30" y="8"/>
                  <a:pt x="30" y="8"/>
                </a:cubicBezTo>
                <a:cubicBezTo>
                  <a:pt x="31" y="8"/>
                  <a:pt x="32" y="7"/>
                  <a:pt x="32" y="6"/>
                </a:cubicBezTo>
                <a:cubicBezTo>
                  <a:pt x="32" y="4"/>
                  <a:pt x="32" y="4"/>
                  <a:pt x="32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1" y="5"/>
                  <a:pt x="41" y="5"/>
                </a:cubicBezTo>
                <a:cubicBezTo>
                  <a:pt x="46" y="20"/>
                  <a:pt x="46" y="20"/>
                  <a:pt x="46" y="20"/>
                </a:cubicBezTo>
                <a:cubicBezTo>
                  <a:pt x="10" y="20"/>
                  <a:pt x="10" y="20"/>
                  <a:pt x="10" y="20"/>
                </a:cubicBezTo>
                <a:lnTo>
                  <a:pt x="15" y="5"/>
                </a:lnTo>
                <a:close/>
                <a:moveTo>
                  <a:pt x="12" y="32"/>
                </a:moveTo>
                <a:cubicBezTo>
                  <a:pt x="10" y="32"/>
                  <a:pt x="8" y="30"/>
                  <a:pt x="8" y="28"/>
                </a:cubicBezTo>
                <a:cubicBezTo>
                  <a:pt x="8" y="26"/>
                  <a:pt x="10" y="24"/>
                  <a:pt x="12" y="24"/>
                </a:cubicBezTo>
                <a:cubicBezTo>
                  <a:pt x="14" y="24"/>
                  <a:pt x="16" y="26"/>
                  <a:pt x="16" y="28"/>
                </a:cubicBezTo>
                <a:cubicBezTo>
                  <a:pt x="16" y="30"/>
                  <a:pt x="14" y="32"/>
                  <a:pt x="12" y="32"/>
                </a:cubicBezTo>
                <a:close/>
                <a:moveTo>
                  <a:pt x="36" y="32"/>
                </a:moveTo>
                <a:cubicBezTo>
                  <a:pt x="20" y="32"/>
                  <a:pt x="20" y="32"/>
                  <a:pt x="20" y="32"/>
                </a:cubicBezTo>
                <a:cubicBezTo>
                  <a:pt x="20" y="28"/>
                  <a:pt x="20" y="28"/>
                  <a:pt x="20" y="28"/>
                </a:cubicBezTo>
                <a:cubicBezTo>
                  <a:pt x="36" y="28"/>
                  <a:pt x="36" y="28"/>
                  <a:pt x="36" y="28"/>
                </a:cubicBezTo>
                <a:lnTo>
                  <a:pt x="36" y="32"/>
                </a:lnTo>
                <a:close/>
                <a:moveTo>
                  <a:pt x="44" y="32"/>
                </a:moveTo>
                <a:cubicBezTo>
                  <a:pt x="42" y="32"/>
                  <a:pt x="40" y="30"/>
                  <a:pt x="40" y="28"/>
                </a:cubicBezTo>
                <a:cubicBezTo>
                  <a:pt x="40" y="26"/>
                  <a:pt x="42" y="24"/>
                  <a:pt x="44" y="24"/>
                </a:cubicBezTo>
                <a:cubicBezTo>
                  <a:pt x="46" y="24"/>
                  <a:pt x="48" y="26"/>
                  <a:pt x="48" y="28"/>
                </a:cubicBezTo>
                <a:cubicBezTo>
                  <a:pt x="48" y="30"/>
                  <a:pt x="46" y="32"/>
                  <a:pt x="44" y="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grpSp>
        <p:nvGrpSpPr>
          <p:cNvPr id="16" name="组合 15"/>
          <p:cNvGrpSpPr/>
          <p:nvPr/>
        </p:nvGrpSpPr>
        <p:grpSpPr>
          <a:xfrm>
            <a:off x="4964100" y="1249179"/>
            <a:ext cx="2371424" cy="648481"/>
            <a:chOff x="5123075" y="710613"/>
            <a:chExt cx="2371424" cy="648481"/>
          </a:xfrm>
        </p:grpSpPr>
        <p:sp>
          <p:nvSpPr>
            <p:cNvPr id="17" name="îśļíḍé"/>
            <p:cNvSpPr txBox="1"/>
            <p:nvPr/>
          </p:nvSpPr>
          <p:spPr>
            <a:xfrm>
              <a:off x="5123075" y="710613"/>
              <a:ext cx="2256436" cy="386503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pPr algn="ctr"/>
              <a:r>
                <a:rPr lang="en-US" altLang="zh-CN" b="1" dirty="0" err="1" smtClean="0">
                  <a:solidFill>
                    <a:schemeClr val="accent1"/>
                  </a:solidFill>
                  <a:latin typeface="黑体" panose="02010609060101010101" charset="-122"/>
                  <a:ea typeface="黑体" panose="02010609060101010101" charset="-122"/>
                </a:rPr>
                <a:t>Sidecarless</a:t>
              </a:r>
              <a:endParaRPr lang="id-ID" b="1" dirty="0">
                <a:solidFill>
                  <a:schemeClr val="accent1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18" name="ísḻíḓê"/>
            <p:cNvSpPr txBox="1"/>
            <p:nvPr/>
          </p:nvSpPr>
          <p:spPr bwMode="auto">
            <a:xfrm>
              <a:off x="5219667" y="1097117"/>
              <a:ext cx="2274832" cy="2619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3600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zh-CN" altLang="en-US" dirty="0" smtClean="0">
                  <a:latin typeface="黑体" panose="02010609060101010101" charset="-122"/>
                  <a:ea typeface="黑体" panose="02010609060101010101" charset="-122"/>
                </a:rPr>
                <a:t>治理卸载：</a:t>
              </a:r>
              <a:r>
                <a:rPr lang="en-US" altLang="zh-CN" dirty="0" err="1" smtClean="0">
                  <a:latin typeface="黑体" panose="02010609060101010101" charset="-122"/>
                  <a:ea typeface="黑体" panose="02010609060101010101" charset="-122"/>
                </a:rPr>
                <a:t>eBPF</a:t>
              </a:r>
              <a:r>
                <a:rPr lang="en-US" altLang="zh-CN" dirty="0" smtClean="0">
                  <a:latin typeface="黑体" panose="02010609060101010101" charset="-122"/>
                  <a:ea typeface="黑体" panose="02010609060101010101" charset="-122"/>
                </a:rPr>
                <a:t>+</a:t>
              </a:r>
              <a:r>
                <a:rPr lang="zh-CN" altLang="en-US" dirty="0" smtClean="0">
                  <a:latin typeface="黑体" panose="02010609060101010101" charset="-122"/>
                  <a:ea typeface="黑体" panose="02010609060101010101" charset="-122"/>
                </a:rPr>
                <a:t>可编程内核</a:t>
              </a:r>
              <a:endParaRPr lang="zh-CN" altLang="en-US" dirty="0" smtClean="0"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sp>
        <p:nvSpPr>
          <p:cNvPr id="19" name="iṣ1íḋé"/>
          <p:cNvSpPr/>
          <p:nvPr/>
        </p:nvSpPr>
        <p:spPr bwMode="auto">
          <a:xfrm>
            <a:off x="2838672" y="3117468"/>
            <a:ext cx="4242805" cy="861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</a:rPr>
              <a:t>低开销</a:t>
            </a:r>
            <a:endParaRPr lang="en-US" altLang="zh-CN" dirty="0" smtClean="0">
              <a:latin typeface="黑体" panose="02010609060101010101" charset="-122"/>
              <a:ea typeface="黑体" panose="02010609060101010101" charset="-122"/>
            </a:endParaRP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</a:rPr>
              <a:t>低时延</a:t>
            </a:r>
            <a:r>
              <a:rPr lang="en-US" altLang="zh-CN" dirty="0" smtClean="0">
                <a:latin typeface="黑体" panose="02010609060101010101" charset="-122"/>
                <a:ea typeface="黑体" panose="02010609060101010101" charset="-122"/>
              </a:rPr>
              <a:t>.</a:t>
            </a:r>
            <a:endParaRPr lang="en-US" altLang="zh-CN" dirty="0" smtClean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îśḷïdé"/>
          <p:cNvSpPr txBox="1"/>
          <p:nvPr/>
        </p:nvSpPr>
        <p:spPr bwMode="auto">
          <a:xfrm>
            <a:off x="2838672" y="2750720"/>
            <a:ext cx="4242805" cy="366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b="1" dirty="0" smtClean="0">
                <a:latin typeface="黑体" panose="02010609060101010101" charset="-122"/>
                <a:ea typeface="黑体" panose="02010609060101010101" charset="-122"/>
              </a:rPr>
              <a:t>性能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ïṥlíḍé"/>
          <p:cNvSpPr/>
          <p:nvPr/>
        </p:nvSpPr>
        <p:spPr bwMode="auto">
          <a:xfrm>
            <a:off x="5757803" y="2954895"/>
            <a:ext cx="4349516" cy="988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 algn="r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</a:rPr>
              <a:t>工作负载与代理生命周期解耦</a:t>
            </a:r>
            <a:endParaRPr lang="en-US" altLang="zh-CN" dirty="0" smtClean="0">
              <a:latin typeface="黑体" panose="02010609060101010101" charset="-122"/>
              <a:ea typeface="黑体" panose="02010609060101010101" charset="-122"/>
            </a:endParaRPr>
          </a:p>
          <a:p>
            <a:pPr marL="171450" indent="-171450" algn="r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</a:rPr>
              <a:t>零侵入</a:t>
            </a:r>
            <a:endParaRPr lang="en-US" altLang="zh-CN" dirty="0" smtClean="0">
              <a:latin typeface="黑体" panose="02010609060101010101" charset="-122"/>
              <a:ea typeface="黑体" panose="02010609060101010101" charset="-122"/>
            </a:endParaRPr>
          </a:p>
          <a:p>
            <a:pPr marL="171450" indent="-171450" algn="r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</a:rPr>
              <a:t>代理升级中断业务访问</a:t>
            </a:r>
            <a:endParaRPr lang="en-US" altLang="zh-CN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2" name="ïšļïḑè"/>
          <p:cNvSpPr txBox="1"/>
          <p:nvPr/>
        </p:nvSpPr>
        <p:spPr bwMode="auto">
          <a:xfrm>
            <a:off x="5757803" y="2588147"/>
            <a:ext cx="4242808" cy="366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 smtClean="0">
                <a:latin typeface="黑体" panose="02010609060101010101" charset="-122"/>
                <a:ea typeface="黑体" panose="02010609060101010101" charset="-122"/>
              </a:rPr>
              <a:t>HA</a:t>
            </a:r>
            <a:endParaRPr lang="en-US" altLang="zh-CN" sz="18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3" name="object 7"/>
          <p:cNvSpPr txBox="1"/>
          <p:nvPr/>
        </p:nvSpPr>
        <p:spPr>
          <a:xfrm>
            <a:off x="838200" y="4638961"/>
            <a:ext cx="10521850" cy="1115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</a:pPr>
            <a:r>
              <a:rPr lang="zh-CN" altLang="en-US" sz="2400" b="1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服务网格 </a:t>
            </a:r>
            <a:r>
              <a:rPr lang="en-US" altLang="zh-CN" sz="2400" b="1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2.0</a:t>
            </a:r>
            <a:endParaRPr lang="en-US" altLang="zh-CN" sz="24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</a:pPr>
            <a:r>
              <a:rPr lang="en-US" altLang="zh-CN" b="1" dirty="0" err="1" smtClean="0">
                <a:latin typeface="黑体" panose="02010609060101010101" charset="-122"/>
                <a:ea typeface="黑体" panose="02010609060101010101" charset="-122"/>
              </a:rPr>
              <a:t>Sidecarless</a:t>
            </a:r>
            <a:r>
              <a:rPr lang="zh-CN" altLang="zh-CN" b="1" dirty="0">
                <a:latin typeface="黑体" panose="02010609060101010101" charset="-122"/>
                <a:ea typeface="黑体" panose="02010609060101010101" charset="-122"/>
              </a:rPr>
              <a:t>模式的理想架构，一定是</a:t>
            </a:r>
            <a:r>
              <a:rPr lang="en-US" altLang="zh-CN" b="1" dirty="0" err="1">
                <a:latin typeface="黑体" panose="02010609060101010101" charset="-122"/>
                <a:ea typeface="黑体" panose="02010609060101010101" charset="-122"/>
              </a:rPr>
              <a:t>eBPF</a:t>
            </a:r>
            <a:r>
              <a:rPr lang="zh-CN" altLang="zh-CN" b="1" dirty="0">
                <a:latin typeface="黑体" panose="02010609060101010101" charset="-122"/>
                <a:ea typeface="黑体" panose="02010609060101010101" charset="-122"/>
              </a:rPr>
              <a:t>技术和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</a:rPr>
              <a:t>waypoint</a:t>
            </a:r>
            <a:r>
              <a:rPr lang="zh-CN" altLang="zh-CN" b="1" dirty="0">
                <a:latin typeface="黑体" panose="02010609060101010101" charset="-122"/>
                <a:ea typeface="黑体" panose="02010609060101010101" charset="-122"/>
              </a:rPr>
              <a:t>组合，既要减少资源消耗，又要降低时延。在节点上通过</a:t>
            </a:r>
            <a:r>
              <a:rPr lang="en-US" altLang="zh-CN" b="1" dirty="0" err="1">
                <a:latin typeface="黑体" panose="02010609060101010101" charset="-122"/>
                <a:ea typeface="黑体" panose="02010609060101010101" charset="-122"/>
              </a:rPr>
              <a:t>eBPF</a:t>
            </a:r>
            <a:r>
              <a:rPr lang="zh-CN" altLang="zh-CN" b="1" dirty="0">
                <a:latin typeface="黑体" panose="02010609060101010101" charset="-122"/>
                <a:ea typeface="黑体" panose="02010609060101010101" charset="-122"/>
              </a:rPr>
              <a:t>进行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</a:rPr>
              <a:t>L4</a:t>
            </a:r>
            <a:r>
              <a:rPr lang="zh-CN" altLang="zh-CN" b="1" dirty="0">
                <a:latin typeface="黑体" panose="02010609060101010101" charset="-122"/>
                <a:ea typeface="黑体" panose="02010609060101010101" charset="-122"/>
              </a:rPr>
              <a:t>和简单的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</a:rPr>
              <a:t>L7</a:t>
            </a:r>
            <a:r>
              <a:rPr lang="zh-CN" altLang="zh-CN" b="1" dirty="0">
                <a:latin typeface="黑体" panose="02010609060101010101" charset="-122"/>
                <a:ea typeface="黑体" panose="02010609060101010101" charset="-122"/>
              </a:rPr>
              <a:t>流量治理，至于高级的、复杂的七层协议则转发到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</a:rPr>
              <a:t>waypoint</a:t>
            </a:r>
            <a:r>
              <a:rPr lang="zh-CN" altLang="zh-CN" b="1" dirty="0">
                <a:latin typeface="黑体" panose="02010609060101010101" charset="-122"/>
                <a:ea typeface="黑体" panose="02010609060101010101" charset="-122"/>
              </a:rPr>
              <a:t>治理</a:t>
            </a:r>
            <a:r>
              <a:rPr lang="zh-CN" altLang="zh-CN" dirty="0">
                <a:latin typeface="黑体" panose="02010609060101010101" charset="-122"/>
                <a:ea typeface="黑体" panose="02010609060101010101" charset="-122"/>
              </a:rPr>
              <a:t>。</a:t>
            </a:r>
            <a:endParaRPr lang="en-US" altLang="zh-CN" sz="1800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350005" y="151865"/>
            <a:ext cx="5640090" cy="750911"/>
          </a:xfrm>
        </p:spPr>
        <p:txBody>
          <a:bodyPr>
            <a:normAutofit/>
          </a:bodyPr>
          <a:lstStyle/>
          <a:p>
            <a:r>
              <a:rPr kumimoji="1" lang="zh-CN" altLang="en-US" sz="3600" b="1">
                <a:latin typeface="黑体" panose="02010609060101010101" charset="-122"/>
                <a:ea typeface="黑体" panose="02010609060101010101" charset="-122"/>
              </a:rPr>
              <a:t>欢迎关注</a:t>
            </a:r>
            <a:r>
              <a:rPr kumimoji="1" lang="en-US" altLang="zh-CN" sz="3600" b="1"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kumimoji="1" lang="zh-CN" altLang="en-US" sz="3600" b="1" smtClean="0">
                <a:latin typeface="黑体" panose="02010609060101010101" charset="-122"/>
                <a:ea typeface="黑体" panose="02010609060101010101" charset="-122"/>
              </a:rPr>
              <a:t>社区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39811" y="5815146"/>
            <a:ext cx="4069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altLang="zh-CN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https://github.com/kmesh-net/kmesh</a:t>
            </a:r>
            <a:endParaRPr lang="en-US" altLang="zh-CN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628" y="2711314"/>
            <a:ext cx="2860551" cy="287038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751" y="1131721"/>
            <a:ext cx="2003098" cy="2003098"/>
          </a:xfrm>
          <a:prstGeom prst="rect">
            <a:avLst/>
          </a:prstGeom>
        </p:spPr>
      </p:pic>
      <p:pic>
        <p:nvPicPr>
          <p:cNvPr id="10" name="Picture 4" descr="C:\Users\x00407614\AppData\Roaming\eSpace_Desktop\UserData\x00407614\imagefiles\D0DB3A9E-6466-4BD2-BF6E-668B606537B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3408" y="2615544"/>
            <a:ext cx="2819352" cy="2857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/>
          <p:cNvSpPr/>
          <p:nvPr/>
        </p:nvSpPr>
        <p:spPr>
          <a:xfrm>
            <a:off x="8423408" y="5601966"/>
            <a:ext cx="30289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扫码进入</a:t>
            </a:r>
            <a:r>
              <a:rPr lang="en-US" altLang="zh-CN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Kmesh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技术交流群</a:t>
            </a:r>
            <a:br>
              <a:rPr lang="zh-CN" altLang="en-US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</a:b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或添加</a:t>
            </a: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k8s2222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回复</a:t>
            </a:r>
            <a:r>
              <a:rPr lang="en-US" altLang="zh-CN" dirty="0" err="1">
                <a:solidFill>
                  <a:srgbClr val="0052F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Kmesh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29814" y="3244546"/>
            <a:ext cx="21259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zh-CN" altLang="en-US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https://kmesh.net</a:t>
            </a:r>
            <a:endParaRPr lang="zh-CN" altLang="en-US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/>
        </p:nvSpPr>
        <p:spPr>
          <a:xfrm>
            <a:off x="941344" y="3255962"/>
            <a:ext cx="4108176" cy="11309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8000" b="1" dirty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</a:rPr>
              <a:t>THANKS</a:t>
            </a:r>
            <a:endParaRPr kumimoji="1" lang="en-US" altLang="zh-CN" sz="8000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443000" y="2714890"/>
            <a:ext cx="13315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ln w="12700">
                  <a:noFill/>
                </a:ln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Part</a:t>
            </a:r>
            <a:endParaRPr lang="en-US" altLang="zh-CN" sz="4800" b="1" dirty="0">
              <a:ln w="12700">
                <a:noFill/>
              </a:ln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2879682" y="2714890"/>
            <a:ext cx="9444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4800" b="1" dirty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01</a:t>
            </a:r>
            <a:endParaRPr kumimoji="1" lang="en-US" altLang="zh-CN" sz="4800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6" name="标题 1"/>
          <p:cNvSpPr txBox="1"/>
          <p:nvPr>
            <p:custDataLst>
              <p:tags r:id="rId4"/>
            </p:custDataLst>
          </p:nvPr>
        </p:nvSpPr>
        <p:spPr>
          <a:xfrm>
            <a:off x="1419493" y="3429000"/>
            <a:ext cx="7979457" cy="1290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服务网格发展背景</a:t>
            </a:r>
            <a:endParaRPr lang="zh-CN" altLang="en-US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/>
          <p:cNvSpPr txBox="1"/>
          <p:nvPr/>
        </p:nvSpPr>
        <p:spPr>
          <a:xfrm>
            <a:off x="448078" y="1480900"/>
            <a:ext cx="10656302" cy="69215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defTabSz="1218565" fontAlgn="ctr">
              <a:lnSpc>
                <a:spcPct val="125000"/>
              </a:lnSpc>
              <a:spcAft>
                <a:spcPts val="600"/>
              </a:spcAft>
            </a:pPr>
            <a:r>
              <a:rPr lang="en-US" altLang="zh-CN" b="1" dirty="0" err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ServiceMesh</a:t>
            </a:r>
            <a:r>
              <a:rPr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是处理服务与服务之间通信的基础设施层，弥补了</a:t>
            </a:r>
            <a:r>
              <a:rPr lang="en-US" altLang="zh-CN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Kubernetes</a:t>
            </a:r>
            <a:r>
              <a:rPr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在微服务的连接、管理和监控方面的短板，为</a:t>
            </a:r>
            <a:r>
              <a:rPr lang="en-US" altLang="zh-CN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Kubernetes</a:t>
            </a:r>
            <a:r>
              <a:rPr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提供更好</a:t>
            </a:r>
            <a:r>
              <a:rPr lang="zh-CN" altLang="en-US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的服务</a:t>
            </a:r>
            <a:r>
              <a:rPr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管理。</a:t>
            </a:r>
            <a:endParaRPr lang="en-US" altLang="zh-CN" b="1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157193" y="1930302"/>
            <a:ext cx="5611499" cy="44844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912495"/>
            <a:endParaRPr lang="en-US" altLang="zh-CN" sz="1400" b="1" dirty="0">
              <a:solidFill>
                <a:srgbClr val="1D1D1A"/>
              </a:solidFill>
              <a:cs typeface="+mn-ea"/>
              <a:sym typeface="+mn-lt"/>
            </a:endParaRPr>
          </a:p>
          <a:p>
            <a:pPr defTabSz="912495"/>
            <a:endParaRPr lang="en-US" altLang="zh-CN" sz="1400" b="1" dirty="0">
              <a:solidFill>
                <a:srgbClr val="1D1D1A"/>
              </a:solidFill>
              <a:cs typeface="+mn-ea"/>
              <a:sym typeface="+mn-lt"/>
            </a:endParaRPr>
          </a:p>
          <a:p>
            <a:pPr defTabSz="912495"/>
            <a:r>
              <a:rPr lang="zh-CN" altLang="en-US" sz="1400" b="1" dirty="0">
                <a:solidFill>
                  <a:srgbClr val="C7000A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核心理念：</a:t>
            </a:r>
            <a:endParaRPr lang="en-US" altLang="zh-CN" sz="1400" b="1" dirty="0">
              <a:solidFill>
                <a:srgbClr val="C7000A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indent="-304165" defTabSz="912495">
              <a:lnSpc>
                <a:spcPct val="150000"/>
              </a:lnSpc>
              <a:buFontTx/>
              <a:buAutoNum type="arabicPeriod"/>
            </a:pP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非侵入式</a:t>
            </a:r>
            <a:r>
              <a:rPr lang="en-US" altLang="zh-CN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Sidecar</a:t>
            </a: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注入技术</a:t>
            </a:r>
            <a:r>
              <a:rPr lang="zh-CN" altLang="en-US" sz="14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，将数据面组件注入到应用所在的容器，通过劫持应用流量来进行功能实现，应用无感知。</a:t>
            </a:r>
            <a:endParaRPr lang="en-US" altLang="zh-CN" sz="14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indent="-304165" defTabSz="912495">
              <a:lnSpc>
                <a:spcPct val="150000"/>
              </a:lnSpc>
              <a:buFontTx/>
              <a:buAutoNum type="arabicPeriod"/>
            </a:pP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北向</a:t>
            </a:r>
            <a:r>
              <a:rPr lang="en-US" altLang="zh-CN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API</a:t>
            </a: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基于</a:t>
            </a:r>
            <a:r>
              <a:rPr lang="en-US" altLang="zh-CN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K8s CRD</a:t>
            </a: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实现</a:t>
            </a:r>
            <a:r>
              <a:rPr lang="zh-CN" altLang="en-US" sz="14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，完全声明式，标准化。</a:t>
            </a:r>
            <a:endParaRPr lang="en-US" altLang="zh-CN" sz="14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indent="-304165" defTabSz="912495">
              <a:lnSpc>
                <a:spcPct val="150000"/>
              </a:lnSpc>
              <a:buFontTx/>
              <a:buAutoNum type="arabicPeriod"/>
            </a:pP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数据面与控制面通过</a:t>
            </a:r>
            <a:r>
              <a:rPr lang="en-US" altLang="zh-CN" sz="1400" b="1" dirty="0" err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xDS</a:t>
            </a:r>
            <a:r>
              <a:rPr lang="en-US" altLang="zh-CN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 </a:t>
            </a:r>
            <a:r>
              <a:rPr lang="en-US" altLang="zh-CN" sz="1400" b="1" dirty="0" err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gRPC</a:t>
            </a: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标准化协议</a:t>
            </a:r>
            <a:r>
              <a:rPr lang="zh-CN" altLang="en-US" sz="14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通信，支持订阅模式。</a:t>
            </a:r>
            <a:endParaRPr lang="en-US" altLang="zh-CN" sz="14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indent="-304165" defTabSz="912495">
              <a:lnSpc>
                <a:spcPct val="150000"/>
              </a:lnSpc>
              <a:buFontTx/>
              <a:buAutoNum type="arabicPeriod"/>
            </a:pPr>
            <a:endParaRPr lang="en-US" altLang="zh-CN" sz="1400" dirty="0">
              <a:solidFill>
                <a:srgbClr val="000000"/>
              </a:solidFill>
              <a:cs typeface="+mn-ea"/>
              <a:sym typeface="+mn-lt"/>
            </a:endParaRPr>
          </a:p>
          <a:p>
            <a:pPr defTabSz="912495">
              <a:lnSpc>
                <a:spcPct val="150000"/>
              </a:lnSpc>
            </a:pPr>
            <a:r>
              <a:rPr lang="zh-CN" altLang="en-US" sz="1400" b="1" dirty="0">
                <a:solidFill>
                  <a:srgbClr val="C7000A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核心特性：</a:t>
            </a:r>
            <a:endParaRPr lang="en-US" altLang="zh-CN" sz="1400" b="1" dirty="0">
              <a:solidFill>
                <a:srgbClr val="C7000A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indent="-304165" defTabSz="912495">
              <a:lnSpc>
                <a:spcPct val="150000"/>
              </a:lnSpc>
              <a:buFontTx/>
              <a:buAutoNum type="arabicPeriod"/>
            </a:pP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服务</a:t>
            </a:r>
            <a:r>
              <a:rPr lang="en-US" altLang="zh-CN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&amp;</a:t>
            </a: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流量治理：</a:t>
            </a:r>
            <a:r>
              <a:rPr lang="zh-CN" altLang="en-US" sz="14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熔断，故障注入，丰富的负载均衡算法，限流，健康检查，灰度发布，蓝绿部署等</a:t>
            </a:r>
            <a:endParaRPr lang="en-US" altLang="zh-CN" sz="14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indent="-304165" defTabSz="912495">
              <a:lnSpc>
                <a:spcPct val="150000"/>
              </a:lnSpc>
              <a:buFontTx/>
              <a:buAutoNum type="arabicPeriod"/>
            </a:pP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流量与访问可视化：</a:t>
            </a:r>
            <a:r>
              <a:rPr lang="zh-CN" altLang="en-US" sz="14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提供应用级别的监控，分布式调用链，访问日志等</a:t>
            </a:r>
            <a:endParaRPr lang="en-US" altLang="zh-CN" sz="14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indent="-304165" defTabSz="912495">
              <a:lnSpc>
                <a:spcPct val="150000"/>
              </a:lnSpc>
              <a:buFontTx/>
              <a:buAutoNum type="arabicPeriod"/>
            </a:pPr>
            <a:r>
              <a:rPr lang="zh-CN" altLang="en-US" sz="1400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安全连接：</a:t>
            </a:r>
            <a:r>
              <a:rPr lang="zh-CN" altLang="en-US" sz="14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通过</a:t>
            </a:r>
            <a:r>
              <a:rPr lang="en-US" altLang="zh-CN" sz="1400" dirty="0" err="1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mTLS</a:t>
            </a:r>
            <a:r>
              <a:rPr lang="zh-CN" altLang="en-US" sz="14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、认证、鉴权等安全措施帮助企业在零信任的网络中运行应用</a:t>
            </a:r>
            <a:endParaRPr lang="en-US" altLang="zh-CN" sz="14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448078" y="4459919"/>
            <a:ext cx="5184189" cy="1843101"/>
          </a:xfrm>
          <a:prstGeom prst="roundRect">
            <a:avLst>
              <a:gd name="adj" fmla="val 0"/>
            </a:avLst>
          </a:prstGeom>
          <a:solidFill>
            <a:srgbClr val="326DE6"/>
          </a:solidFill>
          <a:ln>
            <a:noFill/>
          </a:ln>
          <a:effectLst/>
        </p:spPr>
        <p:txBody>
          <a:bodyPr vert="horz" wrap="square" lIns="68535" tIns="34268" rIns="68535" bIns="34268" numCol="1" rtlCol="0" anchor="t" anchorCtr="0" compatLnSpc="1"/>
          <a:lstStyle/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FFFFFF"/>
              </a:solidFill>
              <a:cs typeface="+mn-ea"/>
              <a:sym typeface="+mn-lt"/>
            </a:endParaRPr>
          </a:p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FFFF"/>
                </a:solidFill>
                <a:cs typeface="+mn-ea"/>
                <a:sym typeface="+mn-lt"/>
              </a:rPr>
              <a:t>负载均衡</a:t>
            </a:r>
            <a:endParaRPr lang="zh-CN" altLang="en-US" sz="1800" dirty="0">
              <a:solidFill>
                <a:srgbClr val="FFFFFF"/>
              </a:solidFill>
              <a:cs typeface="+mn-ea"/>
              <a:sym typeface="+mn-lt"/>
            </a:endParaRPr>
          </a:p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FFFF"/>
                </a:solidFill>
                <a:cs typeface="+mn-ea"/>
                <a:sym typeface="+mn-lt"/>
              </a:rPr>
              <a:t>服务发现</a:t>
            </a:r>
            <a:endParaRPr lang="en-US" altLang="zh-CN" sz="1800" dirty="0">
              <a:solidFill>
                <a:srgbClr val="FFFFFF"/>
              </a:solidFill>
              <a:cs typeface="+mn-ea"/>
              <a:sym typeface="+mn-lt"/>
            </a:endParaRPr>
          </a:p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FFFF"/>
                </a:solidFill>
                <a:cs typeface="+mn-ea"/>
                <a:sym typeface="+mn-lt"/>
              </a:rPr>
              <a:t>扩缩容</a:t>
            </a:r>
            <a:endParaRPr lang="en-US" altLang="zh-CN" sz="1800" dirty="0">
              <a:solidFill>
                <a:srgbClr val="FFFFFF"/>
              </a:solidFill>
              <a:cs typeface="+mn-ea"/>
              <a:sym typeface="+mn-lt"/>
            </a:endParaRPr>
          </a:p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FFFF"/>
                </a:solidFill>
                <a:cs typeface="+mn-ea"/>
                <a:sym typeface="+mn-lt"/>
              </a:rPr>
              <a:t>运维</a:t>
            </a:r>
            <a:endParaRPr lang="en-US" altLang="zh-CN" sz="1800" dirty="0">
              <a:solidFill>
                <a:srgbClr val="FFFFFF"/>
              </a:solidFill>
              <a:cs typeface="+mn-ea"/>
              <a:sym typeface="+mn-lt"/>
            </a:endParaRPr>
          </a:p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FFFF"/>
                </a:solidFill>
                <a:cs typeface="+mn-ea"/>
                <a:sym typeface="+mn-lt"/>
              </a:rPr>
              <a:t>部署</a:t>
            </a:r>
            <a:endParaRPr lang="en-US" altLang="zh-CN" sz="18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2" name="Rectangle 9"/>
          <p:cNvSpPr>
            <a:spLocks noChangeArrowheads="1"/>
          </p:cNvSpPr>
          <p:nvPr/>
        </p:nvSpPr>
        <p:spPr bwMode="auto">
          <a:xfrm>
            <a:off x="1930050" y="3321801"/>
            <a:ext cx="1455524" cy="18459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2383619" y="2366377"/>
            <a:ext cx="1222332" cy="543823"/>
            <a:chOff x="1983885" y="2128329"/>
            <a:chExt cx="1222809" cy="544035"/>
          </a:xfrm>
        </p:grpSpPr>
        <p:sp>
          <p:nvSpPr>
            <p:cNvPr id="34" name="圆角矩形 33"/>
            <p:cNvSpPr/>
            <p:nvPr/>
          </p:nvSpPr>
          <p:spPr>
            <a:xfrm>
              <a:off x="1983885" y="2181431"/>
              <a:ext cx="1222809" cy="423512"/>
            </a:xfrm>
            <a:prstGeom prst="round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wrap="square" lIns="26982" tIns="26982" rIns="26982" bIns="26982" rtlCol="0" anchor="t">
              <a:noAutofit/>
            </a:bodyPr>
            <a:lstStyle/>
            <a:p>
              <a:pPr defTabSz="68516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900" kern="0" dirty="0">
                  <a:solidFill>
                    <a:srgbClr val="000000"/>
                  </a:solidFill>
                  <a:cs typeface="+mn-ea"/>
                  <a:sym typeface="+mn-lt"/>
                </a:rPr>
                <a:t>App</a:t>
              </a:r>
              <a:endParaRPr lang="zh-CN" altLang="en-US" sz="900" kern="0" dirty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0948" y="2128329"/>
              <a:ext cx="659113" cy="544035"/>
            </a:xfrm>
            <a:prstGeom prst="rect">
              <a:avLst/>
            </a:prstGeom>
          </p:spPr>
        </p:pic>
      </p:grpSp>
      <p:pic>
        <p:nvPicPr>
          <p:cNvPr id="36" name="Picture 2" descr="Kubernetes 是什么？ - 知乎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153" y="4552348"/>
            <a:ext cx="1036014" cy="1036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矩形 36"/>
          <p:cNvSpPr/>
          <p:nvPr/>
        </p:nvSpPr>
        <p:spPr>
          <a:xfrm>
            <a:off x="448079" y="3022722"/>
            <a:ext cx="5181249" cy="1430141"/>
          </a:xfrm>
          <a:prstGeom prst="rect">
            <a:avLst/>
          </a:prstGeom>
          <a:solidFill>
            <a:srgbClr val="466BB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defTabSz="685165" fontAlgn="base">
              <a:spcAft>
                <a:spcPct val="0"/>
              </a:spcAft>
              <a:defRPr/>
            </a:pPr>
            <a:endParaRPr lang="en-US" altLang="zh-CN" sz="18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481497" y="4446688"/>
            <a:ext cx="2150771" cy="651699"/>
          </a:xfrm>
          <a:prstGeom prst="rect">
            <a:avLst/>
          </a:prstGeom>
          <a:solidFill>
            <a:srgbClr val="466BB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13765">
              <a:defRPr/>
            </a:pPr>
            <a:endParaRPr lang="zh-CN" altLang="en-US" sz="1800" kern="0">
              <a:solidFill>
                <a:srgbClr val="666666"/>
              </a:solidFill>
              <a:cs typeface="+mn-ea"/>
              <a:sym typeface="+mn-lt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540192" y="2366377"/>
            <a:ext cx="1222332" cy="543823"/>
            <a:chOff x="1983885" y="2128329"/>
            <a:chExt cx="1222809" cy="544035"/>
          </a:xfrm>
        </p:grpSpPr>
        <p:sp>
          <p:nvSpPr>
            <p:cNvPr id="40" name="圆角矩形 39"/>
            <p:cNvSpPr/>
            <p:nvPr/>
          </p:nvSpPr>
          <p:spPr>
            <a:xfrm>
              <a:off x="1983885" y="2181431"/>
              <a:ext cx="1222809" cy="423512"/>
            </a:xfrm>
            <a:prstGeom prst="round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wrap="square" lIns="26982" tIns="26982" rIns="26982" bIns="26982" rtlCol="0" anchor="t">
              <a:noAutofit/>
            </a:bodyPr>
            <a:lstStyle/>
            <a:p>
              <a:pPr defTabSz="68516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900" kern="0" dirty="0">
                  <a:solidFill>
                    <a:srgbClr val="000000"/>
                  </a:solidFill>
                  <a:cs typeface="+mn-ea"/>
                  <a:sym typeface="+mn-lt"/>
                </a:rPr>
                <a:t>App</a:t>
              </a:r>
              <a:endParaRPr lang="zh-CN" altLang="en-US" sz="900" kern="0" dirty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0948" y="2128329"/>
              <a:ext cx="659113" cy="544035"/>
            </a:xfrm>
            <a:prstGeom prst="rect">
              <a:avLst/>
            </a:prstGeom>
          </p:spPr>
        </p:pic>
      </p:grpSp>
      <p:grpSp>
        <p:nvGrpSpPr>
          <p:cNvPr id="42" name="组合 41"/>
          <p:cNvGrpSpPr/>
          <p:nvPr/>
        </p:nvGrpSpPr>
        <p:grpSpPr>
          <a:xfrm>
            <a:off x="4227045" y="2366377"/>
            <a:ext cx="1222332" cy="543823"/>
            <a:chOff x="1983885" y="2128329"/>
            <a:chExt cx="1222809" cy="544035"/>
          </a:xfrm>
        </p:grpSpPr>
        <p:sp>
          <p:nvSpPr>
            <p:cNvPr id="43" name="圆角矩形 42"/>
            <p:cNvSpPr/>
            <p:nvPr/>
          </p:nvSpPr>
          <p:spPr>
            <a:xfrm>
              <a:off x="1983885" y="2181431"/>
              <a:ext cx="1222809" cy="423512"/>
            </a:xfrm>
            <a:prstGeom prst="roundRect">
              <a:avLst/>
            </a:prstGeom>
            <a:solidFill>
              <a:srgbClr val="FFFFFF"/>
            </a:solidFill>
            <a:ln w="9525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wrap="square" lIns="26982" tIns="26982" rIns="26982" bIns="26982" rtlCol="0" anchor="t">
              <a:noAutofit/>
            </a:bodyPr>
            <a:lstStyle/>
            <a:p>
              <a:pPr defTabSz="68516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900" kern="0" dirty="0">
                  <a:solidFill>
                    <a:srgbClr val="000000"/>
                  </a:solidFill>
                  <a:cs typeface="+mn-ea"/>
                  <a:sym typeface="+mn-lt"/>
                </a:rPr>
                <a:t>App</a:t>
              </a:r>
              <a:endParaRPr lang="zh-CN" altLang="en-US" sz="900" kern="0" dirty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pic>
          <p:nvPicPr>
            <p:cNvPr id="44" name="图片 4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0948" y="2128329"/>
              <a:ext cx="659113" cy="544035"/>
            </a:xfrm>
            <a:prstGeom prst="rect">
              <a:avLst/>
            </a:prstGeom>
          </p:spPr>
        </p:pic>
      </p:grpSp>
      <p:pic>
        <p:nvPicPr>
          <p:cNvPr id="45" name="Picture 6" descr="Istio (@IstioMesh) | Twitter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67" t="10092" r="2039" b="9305"/>
          <a:stretch>
            <a:fillRect/>
          </a:stretch>
        </p:blipFill>
        <p:spPr bwMode="auto">
          <a:xfrm>
            <a:off x="717173" y="3233738"/>
            <a:ext cx="1176198" cy="94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文本框 45"/>
          <p:cNvSpPr txBox="1"/>
          <p:nvPr/>
        </p:nvSpPr>
        <p:spPr>
          <a:xfrm>
            <a:off x="4157542" y="3286387"/>
            <a:ext cx="1283184" cy="1246008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FFFF"/>
                </a:solidFill>
                <a:cs typeface="+mn-ea"/>
                <a:sym typeface="+mn-lt"/>
              </a:rPr>
              <a:t>调用链追踪</a:t>
            </a:r>
            <a:endParaRPr lang="en-US" altLang="zh-CN" sz="1800" dirty="0">
              <a:solidFill>
                <a:srgbClr val="FFFFFF"/>
              </a:solidFill>
              <a:cs typeface="+mn-ea"/>
              <a:sym typeface="+mn-lt"/>
            </a:endParaRPr>
          </a:p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FFFF"/>
                </a:solidFill>
                <a:cs typeface="+mn-ea"/>
                <a:sym typeface="+mn-lt"/>
              </a:rPr>
              <a:t>动态路由</a:t>
            </a:r>
            <a:endParaRPr lang="en-US" altLang="zh-CN" sz="1800" dirty="0">
              <a:solidFill>
                <a:srgbClr val="FFFFFF"/>
              </a:solidFill>
              <a:cs typeface="+mn-ea"/>
              <a:sym typeface="+mn-lt"/>
            </a:endParaRPr>
          </a:p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FFFFFF"/>
                </a:solidFill>
                <a:cs typeface="+mn-ea"/>
                <a:sym typeface="+mn-lt"/>
              </a:rPr>
              <a:t>熔断限流</a:t>
            </a:r>
            <a:endParaRPr lang="en-US" altLang="zh-CN" sz="1800" dirty="0">
              <a:solidFill>
                <a:srgbClr val="FFFFFF"/>
              </a:solidFill>
              <a:cs typeface="+mn-ea"/>
              <a:sym typeface="+mn-lt"/>
            </a:endParaRPr>
          </a:p>
          <a:p>
            <a:pPr marL="128270" indent="-128270" defTabSz="685165" fontAlgn="base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FFFFFF"/>
                </a:solidFill>
                <a:cs typeface="+mn-ea"/>
                <a:sym typeface="+mn-lt"/>
              </a:rPr>
              <a:t>……</a:t>
            </a:r>
            <a:endParaRPr lang="en-US" altLang="zh-CN" sz="1800" dirty="0">
              <a:solidFill>
                <a:srgbClr val="FFFFFF"/>
              </a:solidFill>
              <a:cs typeface="+mn-ea"/>
              <a:sym typeface="+mn-lt"/>
            </a:endParaRPr>
          </a:p>
          <a:p>
            <a:pPr defTabSz="914400"/>
            <a:endParaRPr lang="zh-CN" altLang="en-US" sz="900" dirty="0">
              <a:solidFill>
                <a:srgbClr val="1D1D1A"/>
              </a:solidFill>
              <a:cs typeface="+mn-ea"/>
              <a:sym typeface="+mn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912499" y="5672961"/>
            <a:ext cx="984244" cy="215315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defTabSz="914400"/>
            <a:r>
              <a:rPr lang="en-US" altLang="zh-CN" sz="1400" b="1" dirty="0" err="1">
                <a:solidFill>
                  <a:srgbClr val="FFFFFF"/>
                </a:solidFill>
                <a:cs typeface="+mn-ea"/>
                <a:sym typeface="+mn-lt"/>
              </a:rPr>
              <a:t>Kubernetes</a:t>
            </a:r>
            <a:endParaRPr lang="zh-CN" altLang="en-US" sz="900" b="1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cxnSp>
        <p:nvCxnSpPr>
          <p:cNvPr id="48" name="肘形连接符 47"/>
          <p:cNvCxnSpPr/>
          <p:nvPr/>
        </p:nvCxnSpPr>
        <p:spPr>
          <a:xfrm>
            <a:off x="448079" y="4450318"/>
            <a:ext cx="5181249" cy="620037"/>
          </a:xfrm>
          <a:prstGeom prst="bentConnector3">
            <a:avLst>
              <a:gd name="adj1" fmla="val 58530"/>
            </a:avLst>
          </a:prstGeom>
          <a:noFill/>
          <a:ln w="28575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49" name="矩形 48"/>
          <p:cNvSpPr/>
          <p:nvPr/>
        </p:nvSpPr>
        <p:spPr>
          <a:xfrm>
            <a:off x="1692540" y="3287267"/>
            <a:ext cx="1424244" cy="914043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13765">
              <a:defRPr/>
            </a:pPr>
            <a:r>
              <a:rPr lang="zh-CN" altLang="en-US" sz="2400" b="1" kern="0" dirty="0">
                <a:solidFill>
                  <a:srgbClr val="FFFFFF"/>
                </a:solidFill>
                <a:cs typeface="+mn-ea"/>
                <a:sym typeface="+mn-lt"/>
              </a:rPr>
              <a:t>服务网格</a:t>
            </a:r>
            <a:endParaRPr lang="zh-CN" altLang="en-US" sz="1400" b="1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2" name="标题 1"/>
          <p:cNvSpPr>
            <a:spLocks noGrp="1"/>
          </p:cNvSpPr>
          <p:nvPr>
            <p:ph type="title"/>
          </p:nvPr>
        </p:nvSpPr>
        <p:spPr>
          <a:xfrm>
            <a:off x="365502" y="149057"/>
            <a:ext cx="10698254" cy="1325563"/>
          </a:xfrm>
        </p:spPr>
        <p:txBody>
          <a:bodyPr>
            <a:normAutofit/>
          </a:bodyPr>
          <a:lstStyle/>
          <a:p>
            <a:r>
              <a:rPr kumimoji="1" lang="zh-CN" altLang="en-US" sz="3600" b="1" dirty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服务网格：作为云原生下一代技术，已成为云上基础设施标配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33766" y="123632"/>
            <a:ext cx="10515600" cy="1325563"/>
          </a:xfrm>
        </p:spPr>
        <p:txBody>
          <a:bodyPr/>
          <a:lstStyle/>
          <a:p>
            <a:r>
              <a:rPr kumimoji="1" lang="en-US" altLang="zh-CN" sz="3600" b="1" dirty="0" err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Istio</a:t>
            </a:r>
            <a:r>
              <a:rPr kumimoji="1" lang="en-US" altLang="zh-CN" sz="3600" b="1" dirty="0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 Sidecar</a:t>
            </a:r>
            <a:r>
              <a:rPr kumimoji="1" lang="zh-CN" altLang="en-US" sz="3600" b="1" dirty="0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模型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6598285" y="1217613"/>
            <a:ext cx="5282565" cy="4984115"/>
          </a:xfrm>
          <a:prstGeom prst="rect">
            <a:avLst/>
          </a:prstGeom>
          <a:noFill/>
          <a:ln w="19050">
            <a:noFill/>
            <a:prstDash val="dash"/>
            <a:miter lim="800000"/>
          </a:ln>
        </p:spPr>
        <p:txBody>
          <a:bodyPr vert="horz" wrap="square" lIns="0" tIns="30047" rIns="60095" bIns="30047" numCol="1" rtlCol="0" anchor="ctr" anchorCtr="0" compatLnSpc="1">
            <a:sp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</a:pPr>
            <a:r>
              <a:rPr lang="zh-CN" altLang="en-US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特点：</a:t>
            </a:r>
            <a:endParaRPr lang="en-US" altLang="zh-CN" b="1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marL="285750" indent="-285750"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工作负载与</a:t>
            </a:r>
            <a:r>
              <a:rPr lang="en-US" altLang="zh-CN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Sidecar</a:t>
            </a:r>
            <a:r>
              <a:rPr lang="zh-CN" altLang="en-US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共存，同属一个网络</a:t>
            </a:r>
            <a:r>
              <a:rPr lang="en-US" altLang="zh-CN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namespace</a:t>
            </a:r>
            <a:endParaRPr lang="en-US" altLang="zh-CN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marL="285750" indent="-285750"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工作负载进出流量均通过</a:t>
            </a:r>
            <a:r>
              <a:rPr lang="en-US" altLang="zh-CN" dirty="0" err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iptables</a:t>
            </a:r>
            <a:r>
              <a:rPr lang="zh-CN" altLang="en-US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拦截到</a:t>
            </a:r>
            <a:r>
              <a:rPr lang="en-US" altLang="zh-CN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Envoy</a:t>
            </a: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marL="285750" indent="-285750"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Envoy</a:t>
            </a:r>
            <a:r>
              <a:rPr lang="zh-CN" altLang="en-US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到</a:t>
            </a:r>
            <a:r>
              <a:rPr lang="en-US" altLang="zh-CN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Envoy</a:t>
            </a:r>
            <a:r>
              <a:rPr lang="zh-CN" altLang="en-US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的通信均默认</a:t>
            </a:r>
            <a:r>
              <a:rPr lang="en-US" altLang="zh-CN" dirty="0" err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mTLS</a:t>
            </a:r>
            <a:r>
              <a:rPr lang="zh-CN" altLang="en-US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，自动加密</a:t>
            </a:r>
            <a:endParaRPr lang="en-US" altLang="zh-CN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marL="285750" indent="-285750"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服务</a:t>
            </a:r>
            <a:r>
              <a:rPr lang="zh-CN" altLang="en-US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的访问日志，监控，调用链等可观测信息均由</a:t>
            </a:r>
            <a:r>
              <a:rPr lang="en-US" altLang="zh-CN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Sidecar</a:t>
            </a:r>
            <a:r>
              <a:rPr lang="zh-CN" altLang="en-US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生成</a:t>
            </a:r>
            <a:r>
              <a:rPr lang="zh-CN" altLang="en-US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。</a:t>
            </a:r>
            <a:endParaRPr lang="en-US" altLang="zh-CN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</a:pPr>
            <a:r>
              <a:rPr lang="zh-CN" altLang="en-US" b="1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限制：</a:t>
            </a:r>
            <a:endParaRPr lang="en-US" altLang="zh-CN" b="1" dirty="0" smtClean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marL="457200" indent="-457200"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  <a:buFont typeface="+mj-lt"/>
              <a:buAutoNum type="arabicPeriod"/>
            </a:pPr>
            <a:r>
              <a:rPr lang="en-US" altLang="zh-CN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Sidecar</a:t>
            </a:r>
            <a:r>
              <a:rPr lang="zh-CN" altLang="en-US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和应用容器绑定，无法做到独立升级</a:t>
            </a:r>
            <a:endParaRPr lang="en-US" altLang="zh-CN" dirty="0" smtClean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marL="457200" indent="-457200"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  <a:buFont typeface="+mj-lt"/>
              <a:buAutoNum type="arabicPeriod"/>
            </a:pPr>
            <a:r>
              <a:rPr lang="en-US" altLang="zh-CN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Sidecar</a:t>
            </a:r>
            <a:r>
              <a:rPr lang="zh-CN" altLang="en-US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资源占用往往不可忽视</a:t>
            </a:r>
            <a:endParaRPr lang="en-US" altLang="zh-CN" dirty="0" smtClean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marL="457200" indent="-457200">
              <a:spcBef>
                <a:spcPts val="1200"/>
              </a:spcBef>
              <a:spcAft>
                <a:spcPts val="200"/>
              </a:spcAft>
              <a:buClr>
                <a:srgbClr val="CC9900"/>
              </a:buClr>
              <a:buFont typeface="+mj-lt"/>
              <a:buAutoNum type="arabicPeriod"/>
            </a:pPr>
            <a:r>
              <a:rPr lang="zh-CN" altLang="en-US" dirty="0" smtClean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流量路径上连接数增加，时延增加</a:t>
            </a:r>
            <a:endParaRPr lang="en-US" altLang="zh-CN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Clr>
                <a:srgbClr val="CC9900"/>
              </a:buClr>
              <a:buFont typeface="Arial" panose="020B0604020202020204" pitchFamily="34" charset="0"/>
              <a:buChar char="•"/>
            </a:pPr>
            <a:endParaRPr lang="en-US" altLang="zh-CN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pic>
        <p:nvPicPr>
          <p:cNvPr id="8" name="Picture 2" descr="https://miro.medium.com/v2/resize:fit:875/1*jBu7mQInMfOZPGvBUJ9J1g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02" y="1379878"/>
            <a:ext cx="6273800" cy="4798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8620" y="5744210"/>
            <a:ext cx="65754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网格耗时分布可以看出：</a:t>
            </a:r>
            <a:r>
              <a:rPr lang="en-US" altLang="zh-CN" b="1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sidecar</a:t>
            </a:r>
            <a:r>
              <a:rPr lang="zh-CN" altLang="en-US" b="1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架构引入大量时延开销</a:t>
            </a:r>
            <a:r>
              <a:rPr lang="zh-CN" altLang="en-US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，流量编排只占网格开销的</a:t>
            </a:r>
            <a:r>
              <a:rPr lang="en-US" altLang="zh-CN" b="1" dirty="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10%</a:t>
            </a:r>
            <a:r>
              <a:rPr lang="zh-CN" altLang="en-US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，大部分开销在数据拷贝、多出两次的建链通信、上下文切换调度等。</a:t>
            </a:r>
            <a:endParaRPr lang="en-US" altLang="zh-CN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5534" y="1194418"/>
            <a:ext cx="13322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b="1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</a:rPr>
              <a:t>性能分析：</a:t>
            </a:r>
            <a:endParaRPr lang="zh-CN" altLang="en-US" b="1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50162" y="2168952"/>
            <a:ext cx="84498" cy="400048"/>
          </a:xfrm>
          <a:prstGeom prst="rect">
            <a:avLst/>
          </a:prstGeom>
          <a:solidFill>
            <a:srgbClr val="E6F4ED"/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234660" y="2479235"/>
            <a:ext cx="358690" cy="89765"/>
          </a:xfrm>
          <a:prstGeom prst="rect">
            <a:avLst/>
          </a:prstGeom>
          <a:solidFill>
            <a:srgbClr val="30B5C5">
              <a:lumMod val="20000"/>
              <a:lumOff val="80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827158" y="2153206"/>
            <a:ext cx="83553" cy="415794"/>
          </a:xfrm>
          <a:prstGeom prst="rect">
            <a:avLst/>
          </a:prstGeom>
          <a:solidFill>
            <a:srgbClr val="E6F4ED"/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347249" y="2159272"/>
            <a:ext cx="85143" cy="409728"/>
          </a:xfrm>
          <a:prstGeom prst="rect">
            <a:avLst/>
          </a:prstGeom>
          <a:solidFill>
            <a:srgbClr val="E6F4ED"/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432393" y="2479235"/>
            <a:ext cx="364651" cy="89765"/>
          </a:xfrm>
          <a:prstGeom prst="rect">
            <a:avLst/>
          </a:prstGeom>
          <a:solidFill>
            <a:srgbClr val="30B5C5">
              <a:lumMod val="20000"/>
              <a:lumOff val="80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027257" y="2153206"/>
            <a:ext cx="84955" cy="415794"/>
          </a:xfrm>
          <a:prstGeom prst="rect">
            <a:avLst/>
          </a:prstGeom>
          <a:solidFill>
            <a:srgbClr val="E6F4ED"/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026602" y="2049308"/>
            <a:ext cx="362558" cy="107842"/>
          </a:xfrm>
          <a:prstGeom prst="rect">
            <a:avLst/>
          </a:prstGeom>
          <a:solidFill>
            <a:srgbClr val="61B230">
              <a:lumMod val="75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389160" y="2051430"/>
            <a:ext cx="237634" cy="107842"/>
          </a:xfrm>
          <a:prstGeom prst="rect">
            <a:avLst/>
          </a:prstGeom>
          <a:solidFill>
            <a:srgbClr val="666666">
              <a:lumMod val="95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544889" y="2153207"/>
            <a:ext cx="81904" cy="408242"/>
          </a:xfrm>
          <a:prstGeom prst="rect">
            <a:avLst/>
          </a:prstGeom>
          <a:solidFill>
            <a:srgbClr val="E6F4ED"/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626794" y="2475387"/>
            <a:ext cx="366476" cy="83227"/>
          </a:xfrm>
          <a:prstGeom prst="rect">
            <a:avLst/>
          </a:prstGeom>
          <a:solidFill>
            <a:srgbClr val="30B5C5">
              <a:lumMod val="20000"/>
              <a:lumOff val="80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225243" y="2159272"/>
            <a:ext cx="81907" cy="400788"/>
          </a:xfrm>
          <a:prstGeom prst="rect">
            <a:avLst/>
          </a:prstGeom>
          <a:solidFill>
            <a:srgbClr val="E6F4ED"/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935388" y="1909812"/>
            <a:ext cx="515507" cy="259141"/>
          </a:xfrm>
          <a:prstGeom prst="rect">
            <a:avLst/>
          </a:prstGeom>
          <a:solidFill>
            <a:srgbClr val="61B230">
              <a:lumMod val="20000"/>
              <a:lumOff val="80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服务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A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827158" y="1792290"/>
            <a:ext cx="605234" cy="259141"/>
          </a:xfrm>
          <a:prstGeom prst="rect">
            <a:avLst/>
          </a:prstGeom>
          <a:solidFill>
            <a:srgbClr val="61B230">
              <a:lumMod val="20000"/>
              <a:lumOff val="80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sidecar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026602" y="1792290"/>
            <a:ext cx="600192" cy="259141"/>
          </a:xfrm>
          <a:prstGeom prst="rect">
            <a:avLst/>
          </a:prstGeom>
          <a:solidFill>
            <a:srgbClr val="61B230">
              <a:lumMod val="20000"/>
              <a:lumOff val="80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sidecar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008100" y="1903119"/>
            <a:ext cx="515507" cy="259141"/>
          </a:xfrm>
          <a:prstGeom prst="rect">
            <a:avLst/>
          </a:prstGeom>
          <a:solidFill>
            <a:srgbClr val="61B230">
              <a:lumMod val="20000"/>
              <a:lumOff val="80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服务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B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47251" y="2345165"/>
            <a:ext cx="4013456" cy="0"/>
          </a:xfrm>
          <a:prstGeom prst="line">
            <a:avLst/>
          </a:prstGeom>
          <a:solidFill>
            <a:srgbClr val="E6F4ED"/>
          </a:solidFill>
          <a:ln w="12700" cap="flat" cmpd="sng" algn="ctr">
            <a:solidFill>
              <a:srgbClr val="1D1D1A"/>
            </a:solidFill>
            <a:prstDash val="dash"/>
            <a:miter lim="800000"/>
          </a:ln>
          <a:effectLst/>
        </p:spPr>
      </p:cxnSp>
      <p:sp>
        <p:nvSpPr>
          <p:cNvPr id="24" name="文本框 23"/>
          <p:cNvSpPr txBox="1"/>
          <p:nvPr/>
        </p:nvSpPr>
        <p:spPr>
          <a:xfrm>
            <a:off x="4351942" y="2329575"/>
            <a:ext cx="45397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700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内核态</a:t>
            </a:r>
            <a:endParaRPr lang="zh-CN" altLang="en-US" sz="700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79130" y="2717741"/>
            <a:ext cx="155823" cy="49052"/>
          </a:xfrm>
          <a:prstGeom prst="rect">
            <a:avLst/>
          </a:prstGeom>
          <a:solidFill>
            <a:srgbClr val="E6F4ED"/>
          </a:solidFill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63709" y="2642240"/>
            <a:ext cx="8579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00" b="0" i="0" u="none" strike="noStrike" kern="0" cap="none" spc="0" normalizeH="0" baseline="0" noProof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上下文</a:t>
            </a:r>
            <a:r>
              <a:rPr kumimoji="0" lang="zh-CN" altLang="en-US" sz="700" b="0" i="0" u="none" strike="noStrike" kern="0" cap="none" spc="0" normalizeH="0" baseline="0" noProof="0" smtClean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切换</a:t>
            </a:r>
            <a:r>
              <a:rPr kumimoji="0" lang="en-US" altLang="zh-CN" sz="700" b="0" i="0" u="none" strike="noStrike" kern="0" cap="none" spc="0" normalizeH="0" baseline="0" noProof="0" smtClean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–25</a:t>
            </a:r>
            <a:r>
              <a:rPr kumimoji="0" lang="en-US" altLang="zh-CN" sz="7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%</a:t>
            </a:r>
            <a:endParaRPr kumimoji="0" lang="zh-CN" altLang="en-US" sz="7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513724" y="2717741"/>
            <a:ext cx="155823" cy="49052"/>
          </a:xfrm>
          <a:prstGeom prst="rect">
            <a:avLst/>
          </a:prstGeom>
          <a:solidFill>
            <a:srgbClr val="30B5C5">
              <a:lumMod val="20000"/>
              <a:lumOff val="80000"/>
            </a:srgbClr>
          </a:solidFill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98303" y="2642240"/>
            <a:ext cx="74251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协议栈 </a:t>
            </a:r>
            <a:r>
              <a:rPr kumimoji="0" lang="en-US" altLang="zh-CN" sz="7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– 40%</a:t>
            </a:r>
            <a:endParaRPr kumimoji="0" lang="zh-CN" altLang="en-US" sz="7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358204" y="2717741"/>
            <a:ext cx="155823" cy="49052"/>
          </a:xfrm>
          <a:prstGeom prst="rect">
            <a:avLst/>
          </a:prstGeom>
          <a:solidFill>
            <a:srgbClr val="FFFF00"/>
          </a:solidFill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441177" y="2642240"/>
            <a:ext cx="94769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700" b="0" i="0" u="none" strike="noStrike" kern="0" cap="none" spc="0" normalizeH="0" baseline="0" noProof="0" err="1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Iptables</a:t>
            </a:r>
            <a:r>
              <a:rPr kumimoji="0" lang="zh-CN" altLang="en-US" sz="700" b="0" i="0" u="none" strike="noStrike" kern="0" cap="none" spc="0" normalizeH="0" baseline="0" noProof="0" smtClean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规则</a:t>
            </a:r>
            <a:r>
              <a:rPr kumimoji="0" lang="en-US" altLang="zh-CN" sz="700" b="0" i="0" u="none" strike="noStrike" kern="0" cap="none" spc="0" normalizeH="0" baseline="0" noProof="0" smtClean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–10</a:t>
            </a:r>
            <a:r>
              <a:rPr kumimoji="0" lang="en-US" altLang="zh-CN" sz="7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%</a:t>
            </a:r>
            <a:endParaRPr kumimoji="0" lang="zh-CN" altLang="en-US" sz="7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434990" y="2717741"/>
            <a:ext cx="155823" cy="49052"/>
          </a:xfrm>
          <a:prstGeom prst="rect">
            <a:avLst/>
          </a:prstGeom>
          <a:solidFill>
            <a:srgbClr val="61B230">
              <a:lumMod val="75000"/>
            </a:srgbClr>
          </a:solidFill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538366" y="2642240"/>
            <a:ext cx="108234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7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sidecar</a:t>
            </a:r>
            <a:r>
              <a:rPr kumimoji="0" lang="zh-CN" altLang="en-US" sz="700" b="0" i="0" u="none" strike="noStrike" kern="0" cap="none" spc="0" normalizeH="0" baseline="0" noProof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流量</a:t>
            </a:r>
            <a:r>
              <a:rPr kumimoji="0" lang="zh-CN" altLang="en-US" sz="700" b="0" i="0" u="none" strike="noStrike" kern="0" cap="none" spc="0" normalizeH="0" baseline="0" noProof="0" smtClean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劫持</a:t>
            </a:r>
            <a:r>
              <a:rPr kumimoji="0" lang="en-US" altLang="zh-CN" sz="700" b="0" i="0" u="none" strike="noStrike" kern="0" cap="none" spc="0" normalizeH="0" baseline="0" noProof="0" smtClean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–15</a:t>
            </a:r>
            <a:r>
              <a:rPr kumimoji="0" lang="en-US" altLang="zh-CN" sz="7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%</a:t>
            </a:r>
            <a:endParaRPr kumimoji="0" lang="zh-CN" altLang="en-US" sz="7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661120" y="2717741"/>
            <a:ext cx="155823" cy="49052"/>
          </a:xfrm>
          <a:prstGeom prst="rect">
            <a:avLst/>
          </a:prstGeom>
          <a:solidFill>
            <a:srgbClr val="666666">
              <a:lumMod val="95000"/>
            </a:srgbClr>
          </a:solidFill>
          <a:ln w="12700" cap="flat" cmpd="sng" algn="ctr">
            <a:solidFill>
              <a:srgbClr val="1D1D1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784283" y="2642240"/>
            <a:ext cx="76815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00" b="0" i="0" u="none" strike="noStrike" kern="0" cap="none" spc="0" normalizeH="0" baseline="0" noProof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流量</a:t>
            </a:r>
            <a:r>
              <a:rPr kumimoji="0" lang="zh-CN" altLang="en-US" sz="700" b="0" i="0" u="none" strike="noStrike" kern="0" cap="none" spc="0" normalizeH="0" baseline="0" noProof="0" smtClean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治理</a:t>
            </a:r>
            <a:r>
              <a:rPr kumimoji="0" lang="en-US" altLang="zh-CN" sz="700" b="0" i="0" u="none" strike="noStrike" kern="0" cap="none" spc="0" normalizeH="0" baseline="0" noProof="0" smtClean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–10</a:t>
            </a:r>
            <a:r>
              <a:rPr kumimoji="0" lang="en-US" altLang="zh-CN" sz="700" b="0" i="0" u="none" strike="noStrike" kern="0" cap="none" spc="0" normalizeH="0" baseline="0" noProof="0" dirty="0">
                <a:ln>
                  <a:noFill/>
                </a:ln>
                <a:solidFill>
                  <a:srgbClr val="1D1D1A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%</a:t>
            </a:r>
            <a:endParaRPr kumimoji="0" lang="zh-CN" altLang="en-US" sz="700" b="0" i="0" u="none" strike="noStrike" kern="0" cap="none" spc="0" normalizeH="0" baseline="0" noProof="0" dirty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595952" y="2479395"/>
            <a:ext cx="232852" cy="89603"/>
          </a:xfrm>
          <a:prstGeom prst="rect">
            <a:avLst/>
          </a:prstGeom>
          <a:solidFill>
            <a:srgbClr val="FFFF00"/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794404" y="2479235"/>
            <a:ext cx="232852" cy="89765"/>
          </a:xfrm>
          <a:prstGeom prst="rect">
            <a:avLst/>
          </a:prstGeom>
          <a:solidFill>
            <a:srgbClr val="FFFF00"/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991492" y="2475387"/>
            <a:ext cx="232852" cy="83227"/>
          </a:xfrm>
          <a:prstGeom prst="rect">
            <a:avLst/>
          </a:prstGeom>
          <a:solidFill>
            <a:srgbClr val="FFFF00"/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832135" y="2051687"/>
            <a:ext cx="358870" cy="110573"/>
          </a:xfrm>
          <a:prstGeom prst="rect">
            <a:avLst/>
          </a:prstGeom>
          <a:solidFill>
            <a:srgbClr val="61B230">
              <a:lumMod val="75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2191005" y="2051431"/>
            <a:ext cx="239572" cy="110829"/>
          </a:xfrm>
          <a:prstGeom prst="rect">
            <a:avLst/>
          </a:prstGeom>
          <a:solidFill>
            <a:srgbClr val="666666">
              <a:lumMod val="95000"/>
            </a:srgbClr>
          </a:solidFill>
          <a:ln w="3175" cap="flat" cmpd="sng" algn="ctr">
            <a:solidFill>
              <a:srgbClr val="666666">
                <a:lumMod val="8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srgbClr val="1D1D1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9" y="3174416"/>
            <a:ext cx="5112590" cy="2420340"/>
          </a:xfrm>
          <a:prstGeom prst="rect">
            <a:avLst/>
          </a:prstGeom>
        </p:spPr>
      </p:pic>
      <p:sp>
        <p:nvSpPr>
          <p:cNvPr id="41" name="矩形 40"/>
          <p:cNvSpPr/>
          <p:nvPr/>
        </p:nvSpPr>
        <p:spPr>
          <a:xfrm>
            <a:off x="6221850" y="537218"/>
            <a:ext cx="4736835" cy="2399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>
              <a:lnSpc>
                <a:spcPts val="2000"/>
              </a:lnSpc>
              <a:defRPr/>
            </a:pPr>
            <a:r>
              <a:rPr lang="zh-CN" altLang="en-US" b="1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我们的思考：</a:t>
            </a:r>
            <a:endParaRPr lang="zh-CN" altLang="en-US" b="1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defTabSz="913765">
              <a:lnSpc>
                <a:spcPts val="2000"/>
              </a:lnSpc>
              <a:defRPr/>
            </a:pPr>
            <a:endParaRPr lang="en-US" altLang="zh-CN" b="1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defTabSz="913765">
              <a:lnSpc>
                <a:spcPts val="2000"/>
              </a:lnSpc>
              <a:defRPr/>
            </a:pPr>
            <a:r>
              <a:rPr lang="zh-CN" altLang="en-US" b="1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目标：</a:t>
            </a:r>
            <a:r>
              <a:rPr lang="zh-CN" altLang="en-US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回归云原生需求本源，实现应用透明、高效、低底噪的服务网格基础设施，提供业界性能最优网格数据面。</a:t>
            </a:r>
            <a:endParaRPr lang="en-US" altLang="zh-CN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defTabSz="913765">
              <a:lnSpc>
                <a:spcPts val="2000"/>
              </a:lnSpc>
              <a:defRPr/>
            </a:pPr>
            <a:endParaRPr lang="en-US" altLang="zh-CN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defTabSz="913765">
              <a:lnSpc>
                <a:spcPts val="2000"/>
              </a:lnSpc>
              <a:defRPr/>
            </a:pPr>
            <a:r>
              <a:rPr lang="zh-CN" altLang="en-US" b="1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挑战：</a:t>
            </a:r>
            <a:endParaRPr lang="en-US" altLang="zh-CN" b="1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pPr defTabSz="913765">
              <a:lnSpc>
                <a:spcPts val="2000"/>
              </a:lnSpc>
              <a:defRPr/>
            </a:pPr>
            <a:r>
              <a:rPr lang="zh-CN" altLang="en-US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能否实现</a:t>
            </a:r>
            <a:r>
              <a:rPr lang="en-US" altLang="zh-CN" kern="0" dirty="0" err="1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sidecarless</a:t>
            </a:r>
            <a:r>
              <a:rPr lang="zh-CN" altLang="en-US" kern="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</a:rPr>
              <a:t>的服务网格，网格底噪零开销？</a:t>
            </a:r>
            <a:endParaRPr lang="zh-CN" altLang="en-US" kern="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615" y="3101340"/>
            <a:ext cx="5728335" cy="2495550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2318516" y="1475850"/>
            <a:ext cx="12474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1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sidecar</a:t>
            </a:r>
            <a:r>
              <a:rPr lang="zh-CN" altLang="en-US" sz="1100" b="1" dirty="0">
                <a:solidFill>
                  <a:srgbClr val="1D1D1A"/>
                </a:solidFill>
                <a:latin typeface="黑体" panose="02010609060101010101" charset="-122"/>
                <a:ea typeface="黑体" panose="02010609060101010101" charset="-122"/>
              </a:rPr>
              <a:t>耗时分布</a:t>
            </a:r>
            <a:endParaRPr lang="zh-CN" altLang="en-US" sz="1100" b="1" dirty="0">
              <a:solidFill>
                <a:srgbClr val="1D1D1A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4" name="五角星 43"/>
          <p:cNvSpPr/>
          <p:nvPr/>
        </p:nvSpPr>
        <p:spPr>
          <a:xfrm>
            <a:off x="11274701" y="4725909"/>
            <a:ext cx="214265" cy="199176"/>
          </a:xfrm>
          <a:prstGeom prst="star5">
            <a:avLst/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626794" y="3491730"/>
            <a:ext cx="474151" cy="1158718"/>
          </a:xfrm>
          <a:prstGeom prst="rect">
            <a:avLst/>
          </a:prstGeom>
          <a:noFill/>
          <a:ln w="28575" cap="flat" cmpd="sng" algn="ctr">
            <a:solidFill>
              <a:srgbClr val="7030A0"/>
            </a:solidFill>
            <a:prstDash val="dash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6" name="文本框 45"/>
          <p:cNvSpPr txBox="1"/>
          <p:nvPr/>
        </p:nvSpPr>
        <p:spPr>
          <a:xfrm rot="20585705">
            <a:off x="4185940" y="3052951"/>
            <a:ext cx="923330" cy="184666"/>
          </a:xfrm>
          <a:prstGeom prst="rect">
            <a:avLst/>
          </a:prstGeom>
          <a:noFill/>
          <a:ln w="12700">
            <a:solidFill>
              <a:srgbClr val="7030A0"/>
            </a:solidFill>
            <a:prstDash val="dash"/>
          </a:ln>
        </p:spPr>
        <p:txBody>
          <a:bodyPr wrap="none" lIns="0" tIns="0" rIns="0" bIns="0" rtlCol="0">
            <a:spAutoFit/>
          </a:bodyPr>
          <a:lstStyle/>
          <a:p>
            <a:pPr defTabSz="914400"/>
            <a:r>
              <a:rPr kumimoji="1" lang="zh-CN" altLang="en-US" sz="1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流量编排开销</a:t>
            </a:r>
            <a:endParaRPr kumimoji="1" lang="zh-CN" altLang="en-US" sz="1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箭头连接符 46"/>
          <p:cNvCxnSpPr>
            <a:stCxn id="45" idx="0"/>
            <a:endCxn id="46" idx="1"/>
          </p:cNvCxnSpPr>
          <p:nvPr/>
        </p:nvCxnSpPr>
        <p:spPr>
          <a:xfrm flipV="1">
            <a:off x="3863870" y="3279529"/>
            <a:ext cx="342019" cy="212201"/>
          </a:xfrm>
          <a:prstGeom prst="straightConnector1">
            <a:avLst/>
          </a:prstGeom>
          <a:noFill/>
          <a:ln w="6350" cap="flat" cmpd="sng" algn="ctr">
            <a:solidFill>
              <a:srgbClr val="7030A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8" name="矩形 47"/>
          <p:cNvSpPr/>
          <p:nvPr/>
        </p:nvSpPr>
        <p:spPr>
          <a:xfrm>
            <a:off x="4614270" y="2609653"/>
            <a:ext cx="976542" cy="265228"/>
          </a:xfrm>
          <a:prstGeom prst="rect">
            <a:avLst/>
          </a:prstGeom>
          <a:noFill/>
          <a:ln w="19050" cap="flat" cmpd="sng" algn="ctr">
            <a:solidFill>
              <a:srgbClr val="7030A0"/>
            </a:solidFill>
            <a:prstDash val="dash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9" name="标题 1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200869" y="214416"/>
            <a:ext cx="10858500" cy="74111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kumimoji="1" lang="zh-CN" altLang="en-US" sz="36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性能分析 </a:t>
            </a:r>
            <a:r>
              <a:rPr kumimoji="1" lang="en-US" altLang="zh-CN" sz="36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&amp; </a:t>
            </a:r>
            <a:r>
              <a:rPr kumimoji="1" lang="zh-CN" altLang="en-US" sz="36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我们的思考</a:t>
            </a:r>
            <a:endParaRPr kumimoji="1" lang="zh-CN" altLang="en-US" sz="36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443000" y="2714890"/>
            <a:ext cx="13315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ln w="12700">
                  <a:noFill/>
                </a:ln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Part</a:t>
            </a:r>
            <a:endParaRPr lang="en-US" altLang="zh-CN" sz="4800" b="1" dirty="0">
              <a:ln w="12700">
                <a:noFill/>
              </a:ln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2948611" y="2714890"/>
            <a:ext cx="8066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4800" b="1" smtClean="0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02</a:t>
            </a:r>
            <a:endParaRPr kumimoji="1" lang="en-US" altLang="zh-CN" sz="4800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6" name="标题 1"/>
          <p:cNvSpPr txBox="1"/>
          <p:nvPr>
            <p:custDataLst>
              <p:tags r:id="rId4"/>
            </p:custDataLst>
          </p:nvPr>
        </p:nvSpPr>
        <p:spPr>
          <a:xfrm>
            <a:off x="1419493" y="3429000"/>
            <a:ext cx="7979457" cy="1290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Kmesh</a:t>
            </a:r>
            <a:r>
              <a:rPr lang="zh-CN" altLang="en-US" b="1">
                <a:solidFill>
                  <a:srgbClr val="0070C0"/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架构介绍</a:t>
            </a:r>
            <a:endParaRPr lang="zh-CN" altLang="en-US" b="1" dirty="0">
              <a:solidFill>
                <a:srgbClr val="0070C0"/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51615" y="-52246"/>
            <a:ext cx="10515600" cy="1325563"/>
          </a:xfrm>
        </p:spPr>
        <p:txBody>
          <a:bodyPr/>
          <a:lstStyle/>
          <a:p>
            <a:r>
              <a:rPr kumimoji="1" lang="en-US" altLang="zh-CN" sz="3600" b="1" dirty="0" err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Kmesh</a:t>
            </a:r>
            <a:r>
              <a:rPr kumimoji="1" lang="zh-CN" altLang="en-US" sz="3600" b="1" dirty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内核</a:t>
            </a:r>
            <a:r>
              <a:rPr kumimoji="1" lang="zh-CN" altLang="en-US" sz="3600" b="1" dirty="0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级</a:t>
            </a:r>
            <a:r>
              <a:rPr kumimoji="1" lang="en-US" altLang="zh-CN" sz="3600" b="1" dirty="0" err="1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Sidecarless</a:t>
            </a:r>
            <a:r>
              <a:rPr kumimoji="1" lang="zh-CN" altLang="en-US" sz="3600" b="1" dirty="0" smtClean="0"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流量治理引擎</a:t>
            </a:r>
            <a:endParaRPr kumimoji="1" lang="zh-CN" altLang="en-US" sz="3600" b="1" dirty="0"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8497" y="1225421"/>
            <a:ext cx="6786441" cy="4753940"/>
            <a:chOff x="2522220" y="915357"/>
            <a:chExt cx="6416040" cy="4078894"/>
          </a:xfrm>
        </p:grpSpPr>
        <p:sp>
          <p:nvSpPr>
            <p:cNvPr id="8" name="文本框 7"/>
            <p:cNvSpPr txBox="1"/>
            <p:nvPr/>
          </p:nvSpPr>
          <p:spPr>
            <a:xfrm>
              <a:off x="4664242" y="4756585"/>
              <a:ext cx="908094" cy="23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kumimoji="1" lang="en-US" altLang="zh-CN" sz="1200" dirty="0">
                  <a:solidFill>
                    <a:srgbClr val="575756"/>
                  </a:solidFill>
                  <a:cs typeface="+mn-ea"/>
                  <a:sym typeface="+mn-lt"/>
                </a:rPr>
                <a:t>control flow</a:t>
              </a:r>
              <a:endParaRPr kumimoji="1" lang="zh-CN" altLang="en-US" sz="1200" dirty="0">
                <a:solidFill>
                  <a:srgbClr val="575756"/>
                </a:solidFill>
                <a:cs typeface="+mn-ea"/>
                <a:sym typeface="+mn-lt"/>
              </a:endParaRPr>
            </a:p>
          </p:txBody>
        </p:sp>
        <p:cxnSp>
          <p:nvCxnSpPr>
            <p:cNvPr id="9" name="直接箭头连接符 8"/>
            <p:cNvCxnSpPr/>
            <p:nvPr/>
          </p:nvCxnSpPr>
          <p:spPr>
            <a:xfrm>
              <a:off x="6363427" y="4895030"/>
              <a:ext cx="398875" cy="0"/>
            </a:xfrm>
            <a:prstGeom prst="straightConnector1">
              <a:avLst/>
            </a:prstGeom>
            <a:noFill/>
            <a:ln w="12700" cap="flat" cmpd="sng" algn="ctr">
              <a:solidFill>
                <a:srgbClr val="F085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10" name="文本框 9"/>
            <p:cNvSpPr txBox="1"/>
            <p:nvPr/>
          </p:nvSpPr>
          <p:spPr>
            <a:xfrm>
              <a:off x="6828172" y="4756585"/>
              <a:ext cx="755029" cy="23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kumimoji="1" lang="en-US" altLang="zh-CN" sz="1200" dirty="0">
                  <a:solidFill>
                    <a:srgbClr val="575756"/>
                  </a:solidFill>
                  <a:cs typeface="+mn-ea"/>
                  <a:sym typeface="+mn-lt"/>
                </a:rPr>
                <a:t>data flow</a:t>
              </a:r>
              <a:endParaRPr kumimoji="1" lang="zh-CN" altLang="en-US" sz="1200" dirty="0">
                <a:solidFill>
                  <a:srgbClr val="575756"/>
                </a:solidFill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681914" y="1555281"/>
              <a:ext cx="2160000" cy="3125104"/>
            </a:xfrm>
            <a:prstGeom prst="rect">
              <a:avLst/>
            </a:prstGeom>
            <a:noFill/>
            <a:ln w="12700" cap="flat" cmpd="sng" algn="ctr">
              <a:solidFill>
                <a:srgbClr val="666666"/>
              </a:solidFill>
              <a:prstDash val="dash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b" anchorCtr="0" forceAA="0" compatLnSpc="1">
              <a:noAutofit/>
            </a:bodyPr>
            <a:lstStyle/>
            <a:p>
              <a:pPr algn="ctr" defTabSz="914400"/>
              <a:endParaRPr lang="zh-CN" altLang="en-US" sz="1100" kern="0" dirty="0">
                <a:solidFill>
                  <a:srgbClr val="1D1D1A"/>
                </a:solidFill>
                <a:cs typeface="+mn-ea"/>
                <a:sym typeface="+mn-lt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476483" y="1710456"/>
              <a:ext cx="1308560" cy="957694"/>
              <a:chOff x="2958323" y="1710456"/>
              <a:chExt cx="1308560" cy="957694"/>
            </a:xfrm>
          </p:grpSpPr>
          <p:sp>
            <p:nvSpPr>
              <p:cNvPr id="53" name="圆角矩形 52"/>
              <p:cNvSpPr/>
              <p:nvPr/>
            </p:nvSpPr>
            <p:spPr>
              <a:xfrm>
                <a:off x="3254055" y="2188323"/>
                <a:ext cx="869137" cy="421347"/>
              </a:xfrm>
              <a:prstGeom prst="roundRect">
                <a:avLst/>
              </a:prstGeom>
              <a:solidFill>
                <a:srgbClr val="F7F7F7"/>
              </a:solidFill>
              <a:ln w="3175" cap="flat" cmpd="sng" algn="ctr">
                <a:solidFill>
                  <a:srgbClr val="666666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/>
                <a:r>
                  <a:rPr lang="en-US" altLang="zh-CN" sz="1100" kern="0" dirty="0">
                    <a:solidFill>
                      <a:srgbClr val="1D1D1A"/>
                    </a:solidFill>
                    <a:cs typeface="+mn-ea"/>
                    <a:sym typeface="+mn-lt"/>
                  </a:rPr>
                  <a:t>Pod</a:t>
                </a:r>
                <a:endParaRPr lang="zh-CN" altLang="en-US" sz="1100" kern="0" dirty="0">
                  <a:solidFill>
                    <a:srgbClr val="1D1D1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958323" y="1979288"/>
                <a:ext cx="1281273" cy="688862"/>
              </a:xfrm>
              <a:prstGeom prst="rect">
                <a:avLst/>
              </a:prstGeom>
              <a:noFill/>
              <a:ln w="3175" cap="flat" cmpd="sng" algn="ctr">
                <a:solidFill>
                  <a:srgbClr val="666666"/>
                </a:solidFill>
                <a:prstDash val="dash"/>
                <a:miter lim="800000"/>
              </a:ln>
              <a:effectLst/>
            </p:spPr>
            <p:txBody>
    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    <a:noAutofit/>
              </a:bodyPr>
              <a:lstStyle/>
              <a:p>
                <a:pPr defTabSz="914400"/>
                <a:r>
                  <a:rPr lang="en-US" altLang="zh-CN" sz="1100" kern="0" dirty="0">
                    <a:solidFill>
                      <a:srgbClr val="1D1D1A"/>
                    </a:solidFill>
                    <a:cs typeface="+mn-ea"/>
                    <a:sym typeface="+mn-lt"/>
                  </a:rPr>
                  <a:t>ns</a:t>
                </a:r>
                <a:endParaRPr lang="zh-CN" altLang="en-US" sz="1100" kern="0" dirty="0">
                  <a:solidFill>
                    <a:srgbClr val="1D1D1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圆角矩形 89"/>
              <p:cNvSpPr/>
              <p:nvPr/>
            </p:nvSpPr>
            <p:spPr>
              <a:xfrm>
                <a:off x="3295350" y="2139270"/>
                <a:ext cx="869137" cy="421347"/>
              </a:xfrm>
              <a:prstGeom prst="roundRect">
                <a:avLst/>
              </a:prstGeom>
              <a:solidFill>
                <a:srgbClr val="F7F7F7"/>
              </a:solidFill>
              <a:ln w="3175" cap="flat" cmpd="sng" algn="ctr">
                <a:solidFill>
                  <a:srgbClr val="666666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/>
                <a:r>
                  <a:rPr lang="en-US" altLang="zh-CN" sz="1100" kern="0" dirty="0">
                    <a:solidFill>
                      <a:srgbClr val="1D1D1A"/>
                    </a:solidFill>
                    <a:cs typeface="+mn-ea"/>
                    <a:sym typeface="+mn-lt"/>
                  </a:rPr>
                  <a:t>Service A</a:t>
                </a:r>
                <a:endParaRPr lang="zh-CN" altLang="en-US" sz="1100" kern="0" dirty="0">
                  <a:solidFill>
                    <a:srgbClr val="1D1D1A"/>
                  </a:solidFill>
                  <a:cs typeface="+mn-ea"/>
                  <a:sym typeface="+mn-lt"/>
                </a:endParaRPr>
              </a:p>
            </p:txBody>
          </p:sp>
          <p:pic>
            <p:nvPicPr>
              <p:cNvPr id="56" name="图片 5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00159" y="1710456"/>
                <a:ext cx="366724" cy="404288"/>
              </a:xfrm>
              <a:prstGeom prst="rect">
                <a:avLst/>
              </a:prstGeom>
            </p:spPr>
          </p:pic>
        </p:grpSp>
        <p:cxnSp>
          <p:nvCxnSpPr>
            <p:cNvPr id="13" name="肘形连接符 85"/>
            <p:cNvCxnSpPr>
              <a:stCxn id="53" idx="2"/>
            </p:cNvCxnSpPr>
            <p:nvPr/>
          </p:nvCxnSpPr>
          <p:spPr>
            <a:xfrm flipH="1">
              <a:off x="4195934" y="2609670"/>
              <a:ext cx="10850" cy="1222779"/>
            </a:xfrm>
            <a:prstGeom prst="straightConnector1">
              <a:avLst/>
            </a:prstGeom>
            <a:noFill/>
            <a:ln w="12700" cap="flat" cmpd="sng" algn="ctr">
              <a:solidFill>
                <a:srgbClr val="F085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肘形连接符 13"/>
            <p:cNvCxnSpPr>
              <a:stCxn id="51" idx="1"/>
              <a:endCxn id="24" idx="0"/>
            </p:cNvCxnSpPr>
            <p:nvPr/>
          </p:nvCxnSpPr>
          <p:spPr>
            <a:xfrm rot="10800000" flipV="1">
              <a:off x="3256068" y="1118216"/>
              <a:ext cx="1922980" cy="1728840"/>
            </a:xfrm>
            <a:prstGeom prst="bentConnector2">
              <a:avLst/>
            </a:prstGeom>
            <a:noFill/>
            <a:ln w="635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5" name="肘形连接符 14"/>
            <p:cNvCxnSpPr>
              <a:stCxn id="51" idx="3"/>
              <a:endCxn id="31" idx="0"/>
            </p:cNvCxnSpPr>
            <p:nvPr/>
          </p:nvCxnSpPr>
          <p:spPr>
            <a:xfrm>
              <a:off x="6297221" y="1118216"/>
              <a:ext cx="1911971" cy="1739376"/>
            </a:xfrm>
            <a:prstGeom prst="bentConnector2">
              <a:avLst/>
            </a:prstGeom>
            <a:noFill/>
            <a:ln w="635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9327" y="3374650"/>
              <a:ext cx="252314" cy="274266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5452" y="3407576"/>
              <a:ext cx="252314" cy="274266"/>
            </a:xfrm>
            <a:prstGeom prst="rect">
              <a:avLst/>
            </a:prstGeom>
          </p:spPr>
        </p:pic>
        <p:cxnSp>
          <p:nvCxnSpPr>
            <p:cNvPr id="18" name="直接箭头连接符 17"/>
            <p:cNvCxnSpPr/>
            <p:nvPr/>
          </p:nvCxnSpPr>
          <p:spPr>
            <a:xfrm>
              <a:off x="4221435" y="4895030"/>
              <a:ext cx="398875" cy="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</a:ln>
            <a:effectLst/>
          </p:spPr>
        </p:cxnSp>
        <p:sp>
          <p:nvSpPr>
            <p:cNvPr id="19" name="文本框 18"/>
            <p:cNvSpPr txBox="1"/>
            <p:nvPr/>
          </p:nvSpPr>
          <p:spPr>
            <a:xfrm>
              <a:off x="3157654" y="1596230"/>
              <a:ext cx="942370" cy="3697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914400"/>
              <a:r>
                <a:rPr kumimoji="1" lang="en-US" altLang="zh-CN" sz="1100" dirty="0" err="1" smtClean="0">
                  <a:solidFill>
                    <a:srgbClr val="575756"/>
                  </a:solidFill>
                  <a:cs typeface="+mn-ea"/>
                  <a:sym typeface="+mn-lt"/>
                </a:rPr>
                <a:t>xds</a:t>
              </a:r>
              <a:endParaRPr kumimoji="1" lang="en-US" altLang="zh-CN" sz="1100" dirty="0" smtClean="0">
                <a:solidFill>
                  <a:srgbClr val="575756"/>
                </a:solidFill>
                <a:cs typeface="+mn-ea"/>
                <a:sym typeface="+mn-lt"/>
              </a:endParaRPr>
            </a:p>
            <a:p>
              <a:pPr algn="ctr" defTabSz="914400"/>
              <a:r>
                <a:rPr kumimoji="1" lang="en-US" altLang="zh-CN" sz="1100" dirty="0" smtClean="0">
                  <a:solidFill>
                    <a:srgbClr val="575756"/>
                  </a:solidFill>
                  <a:cs typeface="+mn-ea"/>
                  <a:sym typeface="+mn-lt"/>
                </a:rPr>
                <a:t>workload</a:t>
              </a:r>
              <a:endParaRPr kumimoji="1" lang="zh-CN" altLang="en-US" sz="1100" dirty="0">
                <a:solidFill>
                  <a:srgbClr val="575756"/>
                </a:solidFill>
                <a:cs typeface="+mn-ea"/>
                <a:sym typeface="+mn-lt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86356" y="4114432"/>
              <a:ext cx="252314" cy="274266"/>
            </a:xfrm>
            <a:prstGeom prst="rect">
              <a:avLst/>
            </a:prstGeom>
          </p:spPr>
        </p:pic>
        <p:cxnSp>
          <p:nvCxnSpPr>
            <p:cNvPr id="21" name="直接连接符 20"/>
            <p:cNvCxnSpPr/>
            <p:nvPr/>
          </p:nvCxnSpPr>
          <p:spPr>
            <a:xfrm>
              <a:off x="3762766" y="4074700"/>
              <a:ext cx="4369245" cy="6056"/>
            </a:xfrm>
            <a:prstGeom prst="line">
              <a:avLst/>
            </a:prstGeom>
            <a:noFill/>
            <a:ln w="12700" cap="flat" cmpd="sng" algn="ctr">
              <a:solidFill>
                <a:srgbClr val="F085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直接连接符 68"/>
            <p:cNvCxnSpPr/>
            <p:nvPr/>
          </p:nvCxnSpPr>
          <p:spPr>
            <a:xfrm>
              <a:off x="2522220" y="3450667"/>
              <a:ext cx="6416040" cy="3175"/>
            </a:xfrm>
            <a:prstGeom prst="curvedConnector3">
              <a:avLst>
                <a:gd name="adj1" fmla="val 50000"/>
              </a:avLst>
            </a:prstGeom>
            <a:noFill/>
            <a:ln w="190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dash"/>
              <a:miter lim="800000"/>
            </a:ln>
            <a:effectLst/>
          </p:spPr>
        </p:cxnSp>
        <p:sp>
          <p:nvSpPr>
            <p:cNvPr id="23" name="TextBox 7"/>
            <p:cNvSpPr txBox="1"/>
            <p:nvPr/>
          </p:nvSpPr>
          <p:spPr>
            <a:xfrm>
              <a:off x="2842494" y="3834631"/>
              <a:ext cx="1859961" cy="336992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200" b="1" kern="0" dirty="0" err="1" smtClean="0">
                  <a:solidFill>
                    <a:srgbClr val="F28944"/>
                  </a:solidFill>
                  <a:cs typeface="+mn-ea"/>
                  <a:sym typeface="+mn-lt"/>
                </a:rPr>
                <a:t>eBPF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TextBox 7"/>
            <p:cNvSpPr txBox="1"/>
            <p:nvPr/>
          </p:nvSpPr>
          <p:spPr>
            <a:xfrm>
              <a:off x="2813986" y="2847056"/>
              <a:ext cx="884163" cy="461570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50" b="1" i="0" u="none" strike="noStrike" kern="0" cap="none" spc="0" normalizeH="0" baseline="0">
                  <a:ln>
                    <a:noFill/>
                  </a:ln>
                  <a:solidFill>
                    <a:srgbClr val="F2894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1200" dirty="0" err="1">
                  <a:latin typeface="+mn-lt"/>
                  <a:ea typeface="+mn-ea"/>
                  <a:cs typeface="+mn-ea"/>
                  <a:sym typeface="+mn-lt"/>
                </a:rPr>
                <a:t>kmesh</a:t>
              </a:r>
              <a:r>
                <a:rPr lang="en-US" altLang="zh-CN" sz="1200" dirty="0">
                  <a:latin typeface="+mn-lt"/>
                  <a:ea typeface="+mn-ea"/>
                  <a:cs typeface="+mn-ea"/>
                  <a:sym typeface="+mn-lt"/>
                </a:rPr>
                <a:t>-daemon</a:t>
              </a:r>
              <a:endParaRPr lang="zh-CN" altLang="en-US" sz="12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179048" y="915357"/>
              <a:ext cx="1118173" cy="405717"/>
              <a:chOff x="4882040" y="793365"/>
              <a:chExt cx="1118173" cy="405717"/>
            </a:xfrm>
          </p:grpSpPr>
          <p:sp>
            <p:nvSpPr>
              <p:cNvPr id="51" name="TextBox 7"/>
              <p:cNvSpPr txBox="1"/>
              <p:nvPr/>
            </p:nvSpPr>
            <p:spPr>
              <a:xfrm>
                <a:off x="4882040" y="793365"/>
                <a:ext cx="1118173" cy="40571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200" b="1" i="0" u="none" strike="noStrike" kern="0" cap="none" spc="0" normalizeH="0" baseline="0" noProof="0" dirty="0" err="1">
                    <a:ln>
                      <a:noFill/>
                    </a:ln>
                    <a:solidFill>
                      <a:schemeClr val="bg2">
                        <a:lumMod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Istiod</a:t>
                </a:r>
                <a:endParaRPr kumimoji="0" lang="zh-CN" alt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chemeClr val="bg2">
                      <a:lumMod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pic>
            <p:nvPicPr>
              <p:cNvPr id="52" name="Picture 4" descr="File:Istio-bluelogo-nobackground-unframed.svg - Wikipedia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45319" y="817758"/>
                <a:ext cx="237953" cy="356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6" name="矩形 25"/>
            <p:cNvSpPr/>
            <p:nvPr/>
          </p:nvSpPr>
          <p:spPr>
            <a:xfrm>
              <a:off x="6587450" y="1532673"/>
              <a:ext cx="2160000" cy="3147712"/>
            </a:xfrm>
            <a:prstGeom prst="rect">
              <a:avLst/>
            </a:prstGeom>
            <a:noFill/>
            <a:ln w="12700" cap="flat" cmpd="sng" algn="ctr">
              <a:solidFill>
                <a:srgbClr val="666666"/>
              </a:solidFill>
              <a:prstDash val="dash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b" anchorCtr="0" forceAA="0" compatLnSpc="1">
              <a:noAutofit/>
            </a:bodyPr>
            <a:lstStyle/>
            <a:p>
              <a:pPr algn="ctr" defTabSz="914400"/>
              <a:endParaRPr lang="zh-CN" altLang="en-US" sz="1100" kern="0" dirty="0">
                <a:solidFill>
                  <a:srgbClr val="1D1D1A"/>
                </a:solidFill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6640957" y="1722257"/>
              <a:ext cx="1315253" cy="959082"/>
              <a:chOff x="7197391" y="1722269"/>
              <a:chExt cx="1315253" cy="959082"/>
            </a:xfrm>
          </p:grpSpPr>
          <p:sp>
            <p:nvSpPr>
              <p:cNvPr id="47" name="圆角矩形 46"/>
              <p:cNvSpPr/>
              <p:nvPr/>
            </p:nvSpPr>
            <p:spPr>
              <a:xfrm>
                <a:off x="7527103" y="2201524"/>
                <a:ext cx="869137" cy="421347"/>
              </a:xfrm>
              <a:prstGeom prst="roundRect">
                <a:avLst/>
              </a:prstGeom>
              <a:solidFill>
                <a:srgbClr val="F7F7F7"/>
              </a:solidFill>
              <a:ln w="3175" cap="flat" cmpd="sng" algn="ctr">
                <a:solidFill>
                  <a:srgbClr val="666666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/>
                <a:r>
                  <a:rPr lang="en-US" altLang="zh-CN" sz="1100" kern="0" dirty="0">
                    <a:solidFill>
                      <a:srgbClr val="1D1D1A"/>
                    </a:solidFill>
                    <a:cs typeface="+mn-ea"/>
                    <a:sym typeface="+mn-lt"/>
                  </a:rPr>
                  <a:t>Pod</a:t>
                </a:r>
                <a:endParaRPr lang="zh-CN" altLang="en-US" sz="1100" kern="0" dirty="0">
                  <a:solidFill>
                    <a:srgbClr val="1D1D1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7231371" y="1992489"/>
                <a:ext cx="1281273" cy="688862"/>
              </a:xfrm>
              <a:prstGeom prst="rect">
                <a:avLst/>
              </a:prstGeom>
              <a:noFill/>
              <a:ln w="3175" cap="flat" cmpd="sng" algn="ctr">
                <a:solidFill>
                  <a:srgbClr val="666666"/>
                </a:solidFill>
                <a:prstDash val="dash"/>
                <a:miter lim="800000"/>
              </a:ln>
              <a:effectLst/>
            </p:spPr>
            <p:txBody>
    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    <a:noAutofit/>
              </a:bodyPr>
              <a:lstStyle/>
              <a:p>
                <a:pPr defTabSz="914400"/>
                <a:r>
                  <a:rPr lang="en-US" altLang="zh-CN" sz="1100" kern="0" dirty="0">
                    <a:solidFill>
                      <a:srgbClr val="1D1D1A"/>
                    </a:solidFill>
                    <a:cs typeface="+mn-ea"/>
                    <a:sym typeface="+mn-lt"/>
                  </a:rPr>
                  <a:t>ns</a:t>
                </a:r>
                <a:endParaRPr lang="zh-CN" altLang="en-US" sz="1100" kern="0" dirty="0">
                  <a:solidFill>
                    <a:srgbClr val="1D1D1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9" name="圆角矩形 89"/>
              <p:cNvSpPr/>
              <p:nvPr/>
            </p:nvSpPr>
            <p:spPr>
              <a:xfrm>
                <a:off x="7568398" y="2152471"/>
                <a:ext cx="869137" cy="421347"/>
              </a:xfrm>
              <a:prstGeom prst="roundRect">
                <a:avLst/>
              </a:prstGeom>
              <a:solidFill>
                <a:srgbClr val="F7F7F7"/>
              </a:solidFill>
              <a:ln w="3175" cap="flat" cmpd="sng" algn="ctr">
                <a:solidFill>
                  <a:srgbClr val="666666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/>
                <a:r>
                  <a:rPr lang="en-US" altLang="zh-CN" sz="1100" kern="0" dirty="0">
                    <a:solidFill>
                      <a:srgbClr val="1D1D1A"/>
                    </a:solidFill>
                    <a:cs typeface="+mn-ea"/>
                    <a:sym typeface="+mn-lt"/>
                  </a:rPr>
                  <a:t>Service </a:t>
                </a:r>
                <a:r>
                  <a:rPr lang="en-US" altLang="zh-CN" sz="1100" kern="0" dirty="0" smtClean="0">
                    <a:solidFill>
                      <a:srgbClr val="1D1D1A"/>
                    </a:solidFill>
                    <a:cs typeface="+mn-ea"/>
                    <a:sym typeface="+mn-lt"/>
                  </a:rPr>
                  <a:t>B</a:t>
                </a:r>
                <a:endParaRPr lang="zh-CN" altLang="en-US" sz="1100" kern="0" dirty="0">
                  <a:solidFill>
                    <a:srgbClr val="1D1D1A"/>
                  </a:solidFill>
                  <a:cs typeface="+mn-ea"/>
                  <a:sym typeface="+mn-lt"/>
                </a:endParaRPr>
              </a:p>
            </p:txBody>
          </p:sp>
          <p:pic>
            <p:nvPicPr>
              <p:cNvPr id="50" name="图片 49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197391" y="1722269"/>
                <a:ext cx="366724" cy="404288"/>
              </a:xfrm>
              <a:prstGeom prst="rect">
                <a:avLst/>
              </a:prstGeom>
            </p:spPr>
          </p:pic>
        </p:grpSp>
        <p:cxnSp>
          <p:nvCxnSpPr>
            <p:cNvPr id="28" name="肘形连接符 85"/>
            <p:cNvCxnSpPr>
              <a:stCxn id="47" idx="2"/>
            </p:cNvCxnSpPr>
            <p:nvPr/>
          </p:nvCxnSpPr>
          <p:spPr>
            <a:xfrm>
              <a:off x="7405238" y="2622859"/>
              <a:ext cx="5691" cy="1209590"/>
            </a:xfrm>
            <a:prstGeom prst="straightConnector1">
              <a:avLst/>
            </a:prstGeom>
            <a:noFill/>
            <a:ln w="12700" cap="flat" cmpd="sng" algn="ctr">
              <a:solidFill>
                <a:srgbClr val="F08500"/>
              </a:solidFill>
              <a:prstDash val="solid"/>
              <a:miter lim="800000"/>
              <a:headEnd type="triangle" w="med" len="med"/>
              <a:tailEnd type="none" w="med" len="med"/>
            </a:ln>
            <a:effectLst/>
          </p:spPr>
        </p:cxnSp>
        <p:sp>
          <p:nvSpPr>
            <p:cNvPr id="29" name="TextBox 7"/>
            <p:cNvSpPr txBox="1"/>
            <p:nvPr/>
          </p:nvSpPr>
          <p:spPr>
            <a:xfrm>
              <a:off x="6744998" y="3847832"/>
              <a:ext cx="1859961" cy="336992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200" b="1" kern="0" dirty="0" err="1" smtClean="0">
                  <a:solidFill>
                    <a:srgbClr val="F28944"/>
                  </a:solidFill>
                  <a:cs typeface="+mn-ea"/>
                  <a:sym typeface="+mn-lt"/>
                </a:rPr>
                <a:t>eBPF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30" name="Picture 2" descr="Brand Guidelines – eBPF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3388" y="3855795"/>
              <a:ext cx="283144" cy="290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extBox 7"/>
            <p:cNvSpPr txBox="1"/>
            <p:nvPr/>
          </p:nvSpPr>
          <p:spPr>
            <a:xfrm>
              <a:off x="7767110" y="2857592"/>
              <a:ext cx="884163" cy="461570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050" b="1" i="0" u="none" strike="noStrike" kern="0" cap="none" spc="0" normalizeH="0" baseline="0">
                  <a:ln>
                    <a:noFill/>
                  </a:ln>
                  <a:solidFill>
                    <a:srgbClr val="F2894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1200" dirty="0" err="1">
                  <a:latin typeface="+mn-lt"/>
                  <a:ea typeface="+mn-ea"/>
                  <a:cs typeface="+mn-ea"/>
                  <a:sym typeface="+mn-lt"/>
                </a:rPr>
                <a:t>kmesh</a:t>
              </a:r>
              <a:r>
                <a:rPr lang="en-US" altLang="zh-CN" sz="1200" dirty="0">
                  <a:latin typeface="+mn-lt"/>
                  <a:ea typeface="+mn-ea"/>
                  <a:cs typeface="+mn-ea"/>
                  <a:sym typeface="+mn-lt"/>
                </a:rPr>
                <a:t>-daemon</a:t>
              </a:r>
              <a:endParaRPr lang="zh-CN" altLang="en-US" sz="12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415919" y="1556934"/>
              <a:ext cx="942370" cy="3697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914400"/>
              <a:r>
                <a:rPr kumimoji="1" lang="en-US" altLang="zh-CN" sz="1100" dirty="0" err="1" smtClean="0">
                  <a:solidFill>
                    <a:srgbClr val="575756"/>
                  </a:solidFill>
                  <a:cs typeface="+mn-ea"/>
                  <a:sym typeface="+mn-lt"/>
                </a:rPr>
                <a:t>xds</a:t>
              </a:r>
              <a:endParaRPr kumimoji="1" lang="en-US" altLang="zh-CN" sz="1100" dirty="0" smtClean="0">
                <a:solidFill>
                  <a:srgbClr val="575756"/>
                </a:solidFill>
                <a:cs typeface="+mn-ea"/>
                <a:sym typeface="+mn-lt"/>
              </a:endParaRPr>
            </a:p>
            <a:p>
              <a:pPr algn="ctr" defTabSz="914400"/>
              <a:r>
                <a:rPr kumimoji="1" lang="en-US" altLang="zh-CN" sz="1100" dirty="0" smtClean="0">
                  <a:solidFill>
                    <a:srgbClr val="575756"/>
                  </a:solidFill>
                  <a:cs typeface="+mn-ea"/>
                  <a:sym typeface="+mn-lt"/>
                </a:rPr>
                <a:t>workload</a:t>
              </a:r>
              <a:endParaRPr kumimoji="1" lang="zh-CN" altLang="en-US" sz="1100" dirty="0">
                <a:solidFill>
                  <a:srgbClr val="575756"/>
                </a:solidFill>
                <a:cs typeface="+mn-ea"/>
                <a:sym typeface="+mn-lt"/>
              </a:endParaRPr>
            </a:p>
          </p:txBody>
        </p:sp>
        <p:sp>
          <p:nvSpPr>
            <p:cNvPr id="33" name="TextBox 7"/>
            <p:cNvSpPr txBox="1"/>
            <p:nvPr/>
          </p:nvSpPr>
          <p:spPr>
            <a:xfrm>
              <a:off x="5256662" y="2913081"/>
              <a:ext cx="975772" cy="461569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F28944"/>
                  </a:solidFill>
                  <a:effectLst/>
                  <a:uLnTx/>
                  <a:uFillTx/>
                  <a:cs typeface="+mn-ea"/>
                  <a:sym typeface="+mn-lt"/>
                </a:rPr>
                <a:t>waypoint</a:t>
              </a:r>
              <a:endPara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cxnSp>
          <p:nvCxnSpPr>
            <p:cNvPr id="34" name="肘形连接符 33"/>
            <p:cNvCxnSpPr>
              <a:stCxn id="29" idx="1"/>
              <a:endCxn id="33" idx="3"/>
            </p:cNvCxnSpPr>
            <p:nvPr/>
          </p:nvCxnSpPr>
          <p:spPr>
            <a:xfrm rot="10800000">
              <a:off x="6232434" y="3143866"/>
              <a:ext cx="512564" cy="872462"/>
            </a:xfrm>
            <a:prstGeom prst="bentConnector3">
              <a:avLst>
                <a:gd name="adj1" fmla="val 50000"/>
              </a:avLst>
            </a:prstGeom>
            <a:ln>
              <a:prstDash val="dash"/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文本框 34"/>
            <p:cNvSpPr txBox="1"/>
            <p:nvPr/>
          </p:nvSpPr>
          <p:spPr>
            <a:xfrm>
              <a:off x="5066211" y="4428958"/>
              <a:ext cx="1441554" cy="23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kumimoji="1" lang="en-US" altLang="zh-CN" sz="1200" smtClean="0">
                  <a:solidFill>
                    <a:srgbClr val="575756"/>
                  </a:solidFill>
                  <a:cs typeface="+mn-ea"/>
                  <a:sym typeface="+mn-lt"/>
                </a:rPr>
                <a:t>Kernel-Native mode</a:t>
              </a:r>
              <a:endParaRPr kumimoji="1" lang="zh-CN" altLang="en-US" sz="1200" dirty="0">
                <a:solidFill>
                  <a:srgbClr val="575756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153456" y="2616253"/>
              <a:ext cx="1358202" cy="23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kumimoji="1" lang="en-US" altLang="zh-CN" sz="1200" smtClean="0">
                  <a:solidFill>
                    <a:srgbClr val="575756"/>
                  </a:solidFill>
                  <a:cs typeface="+mn-ea"/>
                  <a:sym typeface="+mn-lt"/>
                </a:rPr>
                <a:t>Dual-Engine mode</a:t>
              </a:r>
              <a:endParaRPr kumimoji="1" lang="zh-CN" altLang="en-US" sz="1200" dirty="0">
                <a:solidFill>
                  <a:srgbClr val="575756"/>
                </a:solidFill>
                <a:cs typeface="+mn-ea"/>
                <a:sym typeface="+mn-lt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4918872" y="4461947"/>
              <a:ext cx="186097" cy="16656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cs typeface="+mn-ea"/>
                  <a:sym typeface="+mn-lt"/>
                </a:rPr>
                <a:t>1</a:t>
              </a: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4981843" y="2650310"/>
              <a:ext cx="190710" cy="17042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cs typeface="+mn-ea"/>
                  <a:sym typeface="+mn-lt"/>
                </a:rPr>
                <a:t>2</a:t>
              </a:r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619478" y="1265345"/>
              <a:ext cx="641365" cy="23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kumimoji="1" lang="en-US" altLang="zh-CN" sz="1200" dirty="0" smtClean="0">
                  <a:solidFill>
                    <a:srgbClr val="575756"/>
                  </a:solidFill>
                  <a:cs typeface="+mn-ea"/>
                  <a:sym typeface="+mn-lt"/>
                </a:rPr>
                <a:t>Node 1</a:t>
              </a:r>
              <a:endParaRPr kumimoji="1" lang="zh-CN" altLang="en-US" sz="1200" dirty="0">
                <a:solidFill>
                  <a:srgbClr val="575756"/>
                </a:solidFill>
                <a:cs typeface="+mn-ea"/>
                <a:sym typeface="+mn-lt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8132011" y="1203846"/>
              <a:ext cx="641365" cy="237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kumimoji="1" lang="en-US" altLang="zh-CN" sz="1200" dirty="0" smtClean="0">
                  <a:solidFill>
                    <a:srgbClr val="575756"/>
                  </a:solidFill>
                  <a:cs typeface="+mn-ea"/>
                  <a:sym typeface="+mn-lt"/>
                </a:rPr>
                <a:t>Node 2</a:t>
              </a:r>
              <a:endParaRPr kumimoji="1" lang="zh-CN" altLang="en-US" sz="1200" dirty="0">
                <a:solidFill>
                  <a:srgbClr val="575756"/>
                </a:solidFill>
                <a:cs typeface="+mn-ea"/>
                <a:sym typeface="+mn-lt"/>
              </a:endParaRPr>
            </a:p>
          </p:txBody>
        </p:sp>
        <p:sp>
          <p:nvSpPr>
            <p:cNvPr id="41" name="TextBox 7"/>
            <p:cNvSpPr txBox="1"/>
            <p:nvPr/>
          </p:nvSpPr>
          <p:spPr>
            <a:xfrm>
              <a:off x="2842287" y="4212481"/>
              <a:ext cx="1859961" cy="336992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200" b="1" kern="0" dirty="0" smtClean="0">
                  <a:solidFill>
                    <a:srgbClr val="F28944"/>
                  </a:solidFill>
                  <a:cs typeface="+mn-ea"/>
                  <a:sym typeface="+mn-lt"/>
                </a:rPr>
                <a:t>Kernel Module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TextBox 7"/>
            <p:cNvSpPr txBox="1"/>
            <p:nvPr/>
          </p:nvSpPr>
          <p:spPr>
            <a:xfrm>
              <a:off x="6745212" y="4210799"/>
              <a:ext cx="1859961" cy="336992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200" b="1" kern="0" dirty="0" smtClean="0">
                  <a:solidFill>
                    <a:srgbClr val="F28944"/>
                  </a:solidFill>
                  <a:cs typeface="+mn-ea"/>
                  <a:sym typeface="+mn-lt"/>
                </a:rPr>
                <a:t>Kernel Module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cxnSp>
          <p:nvCxnSpPr>
            <p:cNvPr id="43" name="肘形连接符 177"/>
            <p:cNvCxnSpPr>
              <a:stCxn id="31" idx="2"/>
            </p:cNvCxnSpPr>
            <p:nvPr/>
          </p:nvCxnSpPr>
          <p:spPr>
            <a:xfrm>
              <a:off x="8209192" y="3319162"/>
              <a:ext cx="0" cy="528669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44" name="肘形连接符 177"/>
            <p:cNvCxnSpPr/>
            <p:nvPr/>
          </p:nvCxnSpPr>
          <p:spPr>
            <a:xfrm flipH="1">
              <a:off x="3252015" y="3299423"/>
              <a:ext cx="1" cy="527168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>
                  <a:lumMod val="95000"/>
                  <a:lumOff val="5000"/>
                </a:sysClr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45" name="Picture 2" descr="Brand Guidelines – eBPF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7950" y="3842594"/>
              <a:ext cx="283144" cy="290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6" name="肘形连接符 45"/>
            <p:cNvCxnSpPr>
              <a:stCxn id="33" idx="1"/>
              <a:endCxn id="23" idx="3"/>
            </p:cNvCxnSpPr>
            <p:nvPr/>
          </p:nvCxnSpPr>
          <p:spPr>
            <a:xfrm rot="10800000" flipV="1">
              <a:off x="4702456" y="3143865"/>
              <a:ext cx="554207" cy="859261"/>
            </a:xfrm>
            <a:prstGeom prst="bentConnector3">
              <a:avLst>
                <a:gd name="adj1" fmla="val 50000"/>
              </a:avLst>
            </a:prstGeom>
            <a:ln>
              <a:prstDash val="dash"/>
              <a:headEnd type="triangl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7" name="矩形 56"/>
          <p:cNvSpPr/>
          <p:nvPr/>
        </p:nvSpPr>
        <p:spPr>
          <a:xfrm>
            <a:off x="6690360" y="897255"/>
            <a:ext cx="5501005" cy="5852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z="14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高性能</a:t>
            </a:r>
            <a:endParaRPr lang="zh-CN" altLang="zh-CN" sz="1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 "/>
            </a:pP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内核中原生支持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 L4~L7 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流量治理功能，网格内微服务转发时延降低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60%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，微服务启动性能提升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40%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；</a:t>
            </a:r>
            <a:endParaRPr lang="zh-CN" altLang="zh-CN" sz="1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z="14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低开销</a:t>
            </a:r>
            <a:endParaRPr lang="zh-CN" altLang="zh-CN" sz="1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 "/>
            </a:pP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微服务中无需部署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sidecar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，服务网格数据面开销降低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70%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；</a:t>
            </a:r>
            <a:endParaRPr lang="zh-CN" altLang="zh-CN" sz="1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zh-CN" sz="14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高可用</a:t>
            </a:r>
            <a:endParaRPr lang="zh-CN" altLang="zh-CN" sz="1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 "/>
            </a:pP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内核流量治理不会截断连接，组件升级、重启完全不影响业务已有连接；</a:t>
            </a:r>
            <a:endParaRPr lang="zh-CN" altLang="zh-CN" sz="1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z="14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零信任网络</a:t>
            </a:r>
            <a:endParaRPr lang="zh-CN" altLang="zh-CN" sz="1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 "/>
            </a:pP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支持基于内核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mTLS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构建零信任网络；</a:t>
            </a:r>
            <a:endParaRPr lang="zh-CN" altLang="zh-CN" sz="1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z="14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安全隔离</a:t>
            </a:r>
            <a:endParaRPr lang="zh-CN" altLang="zh-CN" sz="1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 "/>
            </a:pP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基于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eBPF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的虚机安全，且具备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cgroup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级治理隔离；</a:t>
            </a:r>
            <a:endParaRPr lang="zh-CN" altLang="zh-CN" sz="1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z="14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灵活治理模式</a:t>
            </a:r>
            <a:endParaRPr lang="zh-CN" altLang="zh-CN" sz="1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 "/>
            </a:pP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除了全内核治理形态，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Kmesh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还支持四七层治理分离架构，内核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eBPF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和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waypoint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组件分别处理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L4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和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L7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流量，允许用户逐步采用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Kmesh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，从而实现从无网格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-&gt;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安全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L4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治理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-&gt;L7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治理的平稳过渡；</a:t>
            </a:r>
            <a:endParaRPr lang="zh-CN" altLang="zh-CN" sz="1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z="1400" b="1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平滑兼容</a:t>
            </a:r>
            <a:endParaRPr lang="zh-CN" altLang="zh-CN" sz="14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marL="342900" lvl="0" indent="-342900" fontAlgn="auto">
              <a:spcAft>
                <a:spcPts val="1000"/>
              </a:spcAft>
              <a:buFont typeface="Arial" panose="020B0604020202020204" pitchFamily="34" charset="0"/>
              <a:buChar char=" "/>
            </a:pP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与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Istio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无缝集成，支持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xDS</a:t>
            </a:r>
            <a:r>
              <a:rPr lang="zh-CN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协议标准。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目前同时支持Istio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 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API和Gateway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 </a:t>
            </a:r>
            <a:r>
              <a:rPr lang="en-US" altLang="zh-CN" sz="14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API，可以与现有sidecar协同工作</a:t>
            </a:r>
            <a:r>
              <a:rPr lang="en-US" altLang="zh-CN" sz="1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；</a:t>
            </a:r>
            <a:endParaRPr lang="zh-CN" altLang="zh-CN" sz="1400" dirty="0">
              <a:effectLst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5070" y="1752096"/>
            <a:ext cx="1842140" cy="2770577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dash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06174" y="3717551"/>
            <a:ext cx="1144348" cy="662859"/>
            <a:chOff x="238369" y="3997032"/>
            <a:chExt cx="1615683" cy="662859"/>
          </a:xfrm>
        </p:grpSpPr>
        <p:sp>
          <p:nvSpPr>
            <p:cNvPr id="8" name="TextBox 7"/>
            <p:cNvSpPr txBox="1"/>
            <p:nvPr/>
          </p:nvSpPr>
          <p:spPr>
            <a:xfrm>
              <a:off x="238369" y="3997032"/>
              <a:ext cx="1615683" cy="66285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rtlCol="0" anchor="b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TextBox 7"/>
            <p:cNvSpPr txBox="1"/>
            <p:nvPr/>
          </p:nvSpPr>
          <p:spPr>
            <a:xfrm>
              <a:off x="313270" y="4060264"/>
              <a:ext cx="1437833" cy="336992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200" b="1" kern="0" dirty="0">
                  <a:solidFill>
                    <a:srgbClr val="F2894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原生治理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extBox 3"/>
          <p:cNvSpPr txBox="1"/>
          <p:nvPr/>
        </p:nvSpPr>
        <p:spPr>
          <a:xfrm>
            <a:off x="791190" y="1915364"/>
            <a:ext cx="774316" cy="342622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7"/>
          <p:cNvSpPr txBox="1"/>
          <p:nvPr/>
        </p:nvSpPr>
        <p:spPr>
          <a:xfrm>
            <a:off x="1364676" y="2760570"/>
            <a:ext cx="884163" cy="461570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1" i="0" u="none" strike="noStrike" kern="0" cap="none" spc="0" normalizeH="0" baseline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1200" dirty="0" err="1"/>
              <a:t>kmesh</a:t>
            </a:r>
            <a:r>
              <a:rPr lang="en-US" altLang="zh-CN" sz="1200" dirty="0"/>
              <a:t>-daemon</a:t>
            </a:r>
            <a:endParaRPr lang="zh-CN" altLang="en-US" sz="1200" dirty="0"/>
          </a:p>
        </p:txBody>
      </p:sp>
      <p:sp>
        <p:nvSpPr>
          <p:cNvPr id="12" name="TextBox 7"/>
          <p:cNvSpPr txBox="1"/>
          <p:nvPr/>
        </p:nvSpPr>
        <p:spPr>
          <a:xfrm>
            <a:off x="2611261" y="2192985"/>
            <a:ext cx="1118173" cy="4057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0" cap="none" spc="0" normalizeH="0" baseline="0" noProof="0" dirty="0" err="1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Istiod</a:t>
            </a:r>
            <a:endParaRPr kumimoji="0" lang="zh-CN" altLang="en-US" sz="1200" b="1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587829" y="5280228"/>
            <a:ext cx="2954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smtClean="0">
                <a:latin typeface="黑体" panose="02010609060101010101" charset="-122"/>
                <a:ea typeface="黑体" panose="02010609060101010101" charset="-122"/>
              </a:rPr>
              <a:t>Kernel-Native Mode</a:t>
            </a:r>
            <a:endParaRPr lang="en-US" altLang="zh-CN" b="1">
              <a:latin typeface="黑体" panose="02010609060101010101" charset="-122"/>
              <a:ea typeface="黑体" panose="02010609060101010101" charset="-122"/>
            </a:endParaRPr>
          </a:p>
          <a:p>
            <a:pPr algn="ctr"/>
            <a:endParaRPr lang="en-US" altLang="zh-CN" b="1" smtClean="0">
              <a:latin typeface="黑体" panose="02010609060101010101" charset="-122"/>
              <a:ea typeface="黑体" panose="02010609060101010101" charset="-122"/>
            </a:endParaRPr>
          </a:p>
          <a:p>
            <a:pPr algn="ctr"/>
            <a:r>
              <a:rPr lang="en-US" altLang="zh-CN" b="1" smtClean="0">
                <a:latin typeface="黑体" panose="02010609060101010101" charset="-122"/>
                <a:ea typeface="黑体" panose="02010609060101010101" charset="-122"/>
              </a:rPr>
              <a:t>L4~L7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</a:rPr>
              <a:t>治理下沉 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|</a:t>
            </a:r>
            <a:r>
              <a:rPr lang="en-US" altLang="zh-CN" b="1" dirty="0">
                <a:latin typeface="黑体" panose="02010609060101010101" charset="-122"/>
                <a:ea typeface="黑体" panose="02010609060101010101" charset="-122"/>
              </a:rPr>
              <a:t> 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</a:rPr>
              <a:t>极致性能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14040" y="2173013"/>
            <a:ext cx="437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7"/>
          <p:cNvSpPr txBox="1"/>
          <p:nvPr/>
        </p:nvSpPr>
        <p:spPr>
          <a:xfrm>
            <a:off x="8545579" y="4533054"/>
            <a:ext cx="975772" cy="476709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0" cap="none" spc="0" normalizeH="0" baseline="0" noProof="0" dirty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waypoint</a:t>
            </a: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rgbClr val="F2894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0" dirty="0">
                <a:solidFill>
                  <a:srgbClr val="F2894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(L7)</a:t>
            </a:r>
            <a:endParaRPr kumimoji="0" lang="zh-CN" altLang="en-US" sz="1200" b="1" i="0" u="none" strike="noStrike" kern="0" cap="none" spc="0" normalizeH="0" baseline="0" noProof="0" dirty="0">
              <a:ln>
                <a:noFill/>
              </a:ln>
              <a:solidFill>
                <a:srgbClr val="F2894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491778" y="5280236"/>
            <a:ext cx="30925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smtClean="0">
                <a:latin typeface="黑体" panose="02010609060101010101" charset="-122"/>
                <a:ea typeface="黑体" panose="02010609060101010101" charset="-122"/>
              </a:rPr>
              <a:t>Dual-Engine Mode</a:t>
            </a:r>
            <a:endParaRPr lang="en-US" altLang="zh-CN" b="1" smtClean="0">
              <a:latin typeface="黑体" panose="02010609060101010101" charset="-122"/>
              <a:ea typeface="黑体" panose="02010609060101010101" charset="-122"/>
            </a:endParaRPr>
          </a:p>
          <a:p>
            <a:pPr algn="ctr"/>
            <a:endParaRPr lang="en-US" altLang="zh-CN" b="1" smtClean="0">
              <a:latin typeface="黑体" panose="02010609060101010101" charset="-122"/>
              <a:ea typeface="黑体" panose="02010609060101010101" charset="-122"/>
            </a:endParaRPr>
          </a:p>
          <a:p>
            <a:pPr algn="ctr"/>
            <a:r>
              <a:rPr lang="zh-CN" altLang="en-US" b="1" smtClean="0">
                <a:latin typeface="黑体" panose="02010609060101010101" charset="-122"/>
                <a:ea typeface="黑体" panose="02010609060101010101" charset="-122"/>
              </a:rPr>
              <a:t>四七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</a:rPr>
              <a:t>层治理分离 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| </a:t>
            </a:r>
            <a:r>
              <a:rPr lang="zh-CN" altLang="en-US" b="1" dirty="0">
                <a:latin typeface="黑体" panose="02010609060101010101" charset="-122"/>
                <a:ea typeface="黑体" panose="02010609060101010101" charset="-122"/>
              </a:rPr>
              <a:t>灵活部署</a:t>
            </a:r>
            <a:endParaRPr lang="zh-CN" altLang="en-US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7" name="直接连接符 16"/>
          <p:cNvCxnSpPr>
            <a:stCxn id="10" idx="2"/>
            <a:endCxn id="9" idx="0"/>
          </p:cNvCxnSpPr>
          <p:nvPr/>
        </p:nvCxnSpPr>
        <p:spPr>
          <a:xfrm flipH="1">
            <a:off x="1168416" y="2257986"/>
            <a:ext cx="9932" cy="1522797"/>
          </a:xfrm>
          <a:prstGeom prst="line">
            <a:avLst/>
          </a:prstGeom>
          <a:noFill/>
          <a:ln w="38100" cap="flat" cmpd="sng" algn="ctr">
            <a:solidFill>
              <a:srgbClr val="ED7D31">
                <a:lumMod val="40000"/>
                <a:lumOff val="60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8" name="肘形连接符 17"/>
          <p:cNvCxnSpPr>
            <a:stCxn id="12" idx="1"/>
            <a:endCxn id="11" idx="0"/>
          </p:cNvCxnSpPr>
          <p:nvPr/>
        </p:nvCxnSpPr>
        <p:spPr>
          <a:xfrm rot="10800000" flipV="1">
            <a:off x="1806759" y="2395844"/>
            <a:ext cx="804503" cy="364726"/>
          </a:xfrm>
          <a:prstGeom prst="bentConnector2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3"/>
          <p:cNvSpPr txBox="1"/>
          <p:nvPr/>
        </p:nvSpPr>
        <p:spPr>
          <a:xfrm>
            <a:off x="3965369" y="1752096"/>
            <a:ext cx="1842140" cy="2770577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dash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538114" y="3717551"/>
            <a:ext cx="1144348" cy="662859"/>
            <a:chOff x="238369" y="3997032"/>
            <a:chExt cx="1615683" cy="662859"/>
          </a:xfrm>
        </p:grpSpPr>
        <p:sp>
          <p:nvSpPr>
            <p:cNvPr id="21" name="TextBox 7"/>
            <p:cNvSpPr txBox="1"/>
            <p:nvPr/>
          </p:nvSpPr>
          <p:spPr>
            <a:xfrm>
              <a:off x="238369" y="3997032"/>
              <a:ext cx="1615683" cy="66285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rtlCol="0" anchor="b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313270" y="4060264"/>
              <a:ext cx="1437833" cy="336992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200" b="1" kern="0" dirty="0">
                  <a:solidFill>
                    <a:srgbClr val="F2894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原生治理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TextBox 3"/>
          <p:cNvSpPr txBox="1"/>
          <p:nvPr/>
        </p:nvSpPr>
        <p:spPr>
          <a:xfrm>
            <a:off x="4723130" y="1915364"/>
            <a:ext cx="774316" cy="342622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  <a:r>
              <a:rPr lang="en-US" altLang="zh-CN" sz="1200" kern="0" dirty="0"/>
              <a:t>B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7"/>
          <p:cNvSpPr txBox="1"/>
          <p:nvPr/>
        </p:nvSpPr>
        <p:spPr>
          <a:xfrm>
            <a:off x="4093518" y="2760570"/>
            <a:ext cx="884163" cy="461570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1" i="0" u="none" strike="noStrike" kern="0" cap="none" spc="0" normalizeH="0" baseline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1200" dirty="0" err="1"/>
              <a:t>kmesh</a:t>
            </a:r>
            <a:r>
              <a:rPr lang="en-US" altLang="zh-CN" sz="1200" dirty="0"/>
              <a:t>-daemon</a:t>
            </a:r>
            <a:endParaRPr lang="zh-CN" altLang="en-US" sz="1200" dirty="0"/>
          </a:p>
        </p:txBody>
      </p:sp>
      <p:sp>
        <p:nvSpPr>
          <p:cNvPr id="25" name="文本框 24"/>
          <p:cNvSpPr txBox="1"/>
          <p:nvPr/>
        </p:nvSpPr>
        <p:spPr>
          <a:xfrm>
            <a:off x="3945074" y="2173013"/>
            <a:ext cx="437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ads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>
            <a:stCxn id="23" idx="2"/>
            <a:endCxn id="22" idx="0"/>
          </p:cNvCxnSpPr>
          <p:nvPr/>
        </p:nvCxnSpPr>
        <p:spPr>
          <a:xfrm flipH="1">
            <a:off x="5100356" y="2257986"/>
            <a:ext cx="9932" cy="1522797"/>
          </a:xfrm>
          <a:prstGeom prst="line">
            <a:avLst/>
          </a:prstGeom>
          <a:noFill/>
          <a:ln w="38100" cap="flat" cmpd="sng" algn="ctr">
            <a:solidFill>
              <a:srgbClr val="ED7D31">
                <a:lumMod val="40000"/>
                <a:lumOff val="60000"/>
              </a:srgbClr>
            </a:solidFill>
            <a:prstDash val="solid"/>
            <a:headEnd type="triangle" w="med" len="med"/>
            <a:tailEnd type="none" w="med" len="med"/>
          </a:ln>
          <a:effectLst/>
        </p:spPr>
      </p:cxnSp>
      <p:cxnSp>
        <p:nvCxnSpPr>
          <p:cNvPr id="27" name="连接符: 肘形 3"/>
          <p:cNvCxnSpPr>
            <a:stCxn id="11" idx="2"/>
          </p:cNvCxnSpPr>
          <p:nvPr/>
        </p:nvCxnSpPr>
        <p:spPr>
          <a:xfrm rot="5400000">
            <a:off x="1306398" y="3280422"/>
            <a:ext cx="558642" cy="442078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连接符: 肘形 9"/>
          <p:cNvCxnSpPr>
            <a:stCxn id="12" idx="3"/>
            <a:endCxn id="24" idx="0"/>
          </p:cNvCxnSpPr>
          <p:nvPr/>
        </p:nvCxnSpPr>
        <p:spPr>
          <a:xfrm>
            <a:off x="3729434" y="2395844"/>
            <a:ext cx="806166" cy="364726"/>
          </a:xfrm>
          <a:prstGeom prst="bentConnector2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连接符: 肘形 11"/>
          <p:cNvCxnSpPr>
            <a:stCxn id="24" idx="2"/>
          </p:cNvCxnSpPr>
          <p:nvPr/>
        </p:nvCxnSpPr>
        <p:spPr>
          <a:xfrm rot="16200000" flipH="1">
            <a:off x="4437612" y="3320127"/>
            <a:ext cx="514516" cy="318541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1677606" y="3949279"/>
            <a:ext cx="2913559" cy="0"/>
          </a:xfrm>
          <a:prstGeom prst="line">
            <a:avLst/>
          </a:prstGeom>
          <a:noFill/>
          <a:ln w="38100" cap="flat" cmpd="sng" algn="ctr">
            <a:solidFill>
              <a:srgbClr val="ED7D31">
                <a:lumMod val="40000"/>
                <a:lumOff val="60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31" name="直接连接符 30"/>
          <p:cNvCxnSpPr/>
          <p:nvPr/>
        </p:nvCxnSpPr>
        <p:spPr>
          <a:xfrm>
            <a:off x="6082355" y="1255653"/>
            <a:ext cx="0" cy="41148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"/>
          <p:cNvSpPr txBox="1"/>
          <p:nvPr/>
        </p:nvSpPr>
        <p:spPr>
          <a:xfrm>
            <a:off x="6356407" y="1752096"/>
            <a:ext cx="1842140" cy="2770577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dash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6467511" y="3717551"/>
            <a:ext cx="1144348" cy="662859"/>
            <a:chOff x="238369" y="3997032"/>
            <a:chExt cx="1615683" cy="662859"/>
          </a:xfrm>
        </p:grpSpPr>
        <p:sp>
          <p:nvSpPr>
            <p:cNvPr id="34" name="TextBox 7"/>
            <p:cNvSpPr txBox="1"/>
            <p:nvPr/>
          </p:nvSpPr>
          <p:spPr>
            <a:xfrm>
              <a:off x="238369" y="3997032"/>
              <a:ext cx="1615683" cy="66285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rtlCol="0" anchor="b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TextBox 7"/>
            <p:cNvSpPr txBox="1"/>
            <p:nvPr/>
          </p:nvSpPr>
          <p:spPr>
            <a:xfrm>
              <a:off x="313270" y="4060264"/>
              <a:ext cx="1437833" cy="336992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200" b="1" kern="0" dirty="0">
                  <a:solidFill>
                    <a:srgbClr val="F2894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L4</a:t>
              </a:r>
              <a:r>
                <a:rPr lang="zh-CN" altLang="en-US" sz="1200" b="1" kern="0" dirty="0">
                  <a:solidFill>
                    <a:srgbClr val="F2894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治理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6" name="TextBox 3"/>
          <p:cNvSpPr txBox="1"/>
          <p:nvPr/>
        </p:nvSpPr>
        <p:spPr>
          <a:xfrm>
            <a:off x="6652527" y="1915364"/>
            <a:ext cx="774316" cy="342622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7"/>
          <p:cNvSpPr txBox="1"/>
          <p:nvPr/>
        </p:nvSpPr>
        <p:spPr>
          <a:xfrm>
            <a:off x="7226013" y="2760570"/>
            <a:ext cx="884163" cy="461570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1" i="0" u="none" strike="noStrike" kern="0" cap="none" spc="0" normalizeH="0" baseline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1200" dirty="0" err="1"/>
              <a:t>kmesh</a:t>
            </a:r>
            <a:r>
              <a:rPr lang="en-US" altLang="zh-CN" sz="1200" dirty="0"/>
              <a:t>-daemon</a:t>
            </a:r>
            <a:endParaRPr lang="zh-CN" altLang="en-US" sz="1200" dirty="0"/>
          </a:p>
        </p:txBody>
      </p:sp>
      <p:sp>
        <p:nvSpPr>
          <p:cNvPr id="38" name="TextBox 7"/>
          <p:cNvSpPr txBox="1"/>
          <p:nvPr/>
        </p:nvSpPr>
        <p:spPr>
          <a:xfrm>
            <a:off x="8472598" y="2192985"/>
            <a:ext cx="1118173" cy="4057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1" i="0" u="none" strike="noStrike" kern="0" cap="none" spc="0" normalizeH="0" baseline="0" noProof="0" dirty="0" err="1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Istiod</a:t>
            </a:r>
            <a:endParaRPr kumimoji="0" lang="zh-CN" altLang="en-US" sz="1200" b="1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558705" y="2164464"/>
            <a:ext cx="8665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workload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>
            <a:stCxn id="36" idx="2"/>
            <a:endCxn id="35" idx="0"/>
          </p:cNvCxnSpPr>
          <p:nvPr/>
        </p:nvCxnSpPr>
        <p:spPr>
          <a:xfrm flipH="1">
            <a:off x="7029753" y="2257986"/>
            <a:ext cx="9932" cy="1522797"/>
          </a:xfrm>
          <a:prstGeom prst="line">
            <a:avLst/>
          </a:prstGeom>
          <a:noFill/>
          <a:ln w="38100" cap="flat" cmpd="sng" algn="ctr">
            <a:solidFill>
              <a:srgbClr val="ED7D31">
                <a:lumMod val="40000"/>
                <a:lumOff val="60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41" name="肘形连接符 36"/>
          <p:cNvCxnSpPr>
            <a:stCxn id="38" idx="1"/>
            <a:endCxn id="37" idx="0"/>
          </p:cNvCxnSpPr>
          <p:nvPr/>
        </p:nvCxnSpPr>
        <p:spPr>
          <a:xfrm rot="10800000" flipV="1">
            <a:off x="7668096" y="2395844"/>
            <a:ext cx="804503" cy="364726"/>
          </a:xfrm>
          <a:prstGeom prst="bentConnector2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3"/>
          <p:cNvSpPr txBox="1"/>
          <p:nvPr/>
        </p:nvSpPr>
        <p:spPr>
          <a:xfrm>
            <a:off x="9826706" y="1752096"/>
            <a:ext cx="1842140" cy="2770577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50000"/>
              </a:schemeClr>
            </a:solidFill>
            <a:prstDash val="dash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10399451" y="3717551"/>
            <a:ext cx="1144348" cy="662859"/>
            <a:chOff x="238369" y="3997032"/>
            <a:chExt cx="1615683" cy="662859"/>
          </a:xfrm>
        </p:grpSpPr>
        <p:sp>
          <p:nvSpPr>
            <p:cNvPr id="44" name="TextBox 7"/>
            <p:cNvSpPr txBox="1"/>
            <p:nvPr/>
          </p:nvSpPr>
          <p:spPr>
            <a:xfrm>
              <a:off x="238369" y="3997032"/>
              <a:ext cx="1615683" cy="66285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</p:spPr>
          <p:txBody>
            <a:bodyPr wrap="square" rtlCol="0" anchor="b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TextBox 7"/>
            <p:cNvSpPr txBox="1"/>
            <p:nvPr/>
          </p:nvSpPr>
          <p:spPr>
            <a:xfrm>
              <a:off x="313270" y="4060264"/>
              <a:ext cx="1437833" cy="336992"/>
            </a:xfrm>
            <a:prstGeom prst="rect">
              <a:avLst/>
            </a:prstGeom>
            <a:solidFill>
              <a:srgbClr val="5B9BD5">
                <a:lumMod val="20000"/>
                <a:lumOff val="80000"/>
              </a:srgbClr>
            </a:solidFill>
            <a:ln>
              <a:noFill/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200" b="1" kern="0" dirty="0">
                  <a:solidFill>
                    <a:srgbClr val="F2894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L4</a:t>
              </a:r>
              <a:r>
                <a:rPr lang="zh-CN" altLang="en-US" sz="1200" b="1" kern="0" dirty="0">
                  <a:solidFill>
                    <a:srgbClr val="F2894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治理</a:t>
              </a:r>
              <a:endPara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TextBox 3"/>
          <p:cNvSpPr txBox="1"/>
          <p:nvPr/>
        </p:nvSpPr>
        <p:spPr>
          <a:xfrm>
            <a:off x="10584467" y="1915364"/>
            <a:ext cx="774316" cy="342622"/>
          </a:xfrm>
          <a:prstGeom prst="rect">
            <a:avLst/>
          </a:prstGeom>
          <a:solidFill>
            <a:srgbClr val="FFFFFF">
              <a:lumMod val="95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ot="0" spcFirstLastPara="0" vertOverflow="overflow" horzOverflow="overflow" vert="horz" wrap="square" lIns="91404" tIns="45702" rIns="91404" bIns="45702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  <a:r>
              <a:rPr lang="en-US" altLang="zh-CN" sz="1200" kern="0" dirty="0"/>
              <a:t>B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7"/>
          <p:cNvSpPr txBox="1"/>
          <p:nvPr/>
        </p:nvSpPr>
        <p:spPr>
          <a:xfrm>
            <a:off x="9954855" y="2760570"/>
            <a:ext cx="884163" cy="461570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1" i="0" u="none" strike="noStrike" kern="0" cap="none" spc="0" normalizeH="0" baseline="0">
                <a:ln>
                  <a:noFill/>
                </a:ln>
                <a:solidFill>
                  <a:srgbClr val="F2894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1200" dirty="0" err="1"/>
              <a:t>kmesh</a:t>
            </a:r>
            <a:r>
              <a:rPr lang="en-US" altLang="zh-CN" sz="1200" dirty="0"/>
              <a:t>-daemon</a:t>
            </a:r>
            <a:endParaRPr lang="zh-CN" altLang="en-US" sz="1200" dirty="0"/>
          </a:p>
        </p:txBody>
      </p:sp>
      <p:sp>
        <p:nvSpPr>
          <p:cNvPr id="48" name="文本框 47"/>
          <p:cNvSpPr txBox="1"/>
          <p:nvPr/>
        </p:nvSpPr>
        <p:spPr>
          <a:xfrm>
            <a:off x="9663123" y="2164464"/>
            <a:ext cx="100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workload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9" name="直接连接符 48"/>
          <p:cNvCxnSpPr>
            <a:stCxn id="46" idx="2"/>
            <a:endCxn id="45" idx="0"/>
          </p:cNvCxnSpPr>
          <p:nvPr/>
        </p:nvCxnSpPr>
        <p:spPr>
          <a:xfrm flipH="1">
            <a:off x="10961693" y="2257986"/>
            <a:ext cx="9932" cy="1522797"/>
          </a:xfrm>
          <a:prstGeom prst="line">
            <a:avLst/>
          </a:prstGeom>
          <a:noFill/>
          <a:ln w="38100" cap="flat" cmpd="sng" algn="ctr">
            <a:solidFill>
              <a:srgbClr val="ED7D31">
                <a:lumMod val="40000"/>
                <a:lumOff val="60000"/>
              </a:srgbClr>
            </a:solidFill>
            <a:prstDash val="solid"/>
            <a:headEnd type="triangle" w="med" len="med"/>
            <a:tailEnd type="none" w="med" len="med"/>
          </a:ln>
          <a:effectLst/>
        </p:spPr>
      </p:cxnSp>
      <p:cxnSp>
        <p:nvCxnSpPr>
          <p:cNvPr id="50" name="连接符: 肘形 116"/>
          <p:cNvCxnSpPr>
            <a:stCxn id="37" idx="2"/>
          </p:cNvCxnSpPr>
          <p:nvPr/>
        </p:nvCxnSpPr>
        <p:spPr>
          <a:xfrm rot="5400000">
            <a:off x="7167735" y="3280422"/>
            <a:ext cx="558642" cy="442078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连接符: 肘形 117"/>
          <p:cNvCxnSpPr>
            <a:stCxn id="38" idx="3"/>
            <a:endCxn id="47" idx="0"/>
          </p:cNvCxnSpPr>
          <p:nvPr/>
        </p:nvCxnSpPr>
        <p:spPr>
          <a:xfrm>
            <a:off x="9590771" y="2395844"/>
            <a:ext cx="806166" cy="364726"/>
          </a:xfrm>
          <a:prstGeom prst="bentConnector2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连接符: 肘形 118"/>
          <p:cNvCxnSpPr>
            <a:stCxn id="47" idx="2"/>
          </p:cNvCxnSpPr>
          <p:nvPr/>
        </p:nvCxnSpPr>
        <p:spPr>
          <a:xfrm rot="16200000" flipH="1">
            <a:off x="10298949" y="3320127"/>
            <a:ext cx="514516" cy="318541"/>
          </a:xfrm>
          <a:prstGeom prst="bentConnector3">
            <a:avLst/>
          </a:prstGeom>
          <a:ln>
            <a:solidFill>
              <a:schemeClr val="bg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肘形连接符 52"/>
          <p:cNvCxnSpPr>
            <a:stCxn id="15" idx="3"/>
            <a:endCxn id="45" idx="1"/>
          </p:cNvCxnSpPr>
          <p:nvPr/>
        </p:nvCxnSpPr>
        <p:spPr>
          <a:xfrm flipV="1">
            <a:off x="9521351" y="3949279"/>
            <a:ext cx="931151" cy="822130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rgbClr val="ED7D31">
                <a:lumMod val="40000"/>
                <a:lumOff val="60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54" name="肘形连接符 53"/>
          <p:cNvCxnSpPr>
            <a:stCxn id="35" idx="3"/>
            <a:endCxn id="15" idx="1"/>
          </p:cNvCxnSpPr>
          <p:nvPr/>
        </p:nvCxnSpPr>
        <p:spPr>
          <a:xfrm>
            <a:off x="7538943" y="3949279"/>
            <a:ext cx="1006636" cy="822130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rgbClr val="ED7D31">
                <a:lumMod val="40000"/>
                <a:lumOff val="60000"/>
              </a:srgbClr>
            </a:solidFill>
            <a:prstDash val="solid"/>
            <a:headEnd type="none" w="med" len="med"/>
            <a:tailEnd type="triangle"/>
          </a:ln>
          <a:effectLst/>
        </p:spPr>
      </p:cxnSp>
      <p:sp>
        <p:nvSpPr>
          <p:cNvPr id="55" name="标题 1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360273" y="256227"/>
            <a:ext cx="7307822" cy="7332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800" b="1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kumimoji="1" lang="en-US" altLang="zh-CN" sz="3600" dirty="0" err="1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Kmesh</a:t>
            </a:r>
            <a:r>
              <a:rPr kumimoji="1" lang="zh-CN" altLang="en-US" sz="36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：</a:t>
            </a:r>
            <a:r>
              <a:rPr kumimoji="1" lang="zh-CN" altLang="en-US" sz="36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两种</a:t>
            </a:r>
            <a:r>
              <a:rPr kumimoji="1" lang="zh-CN" altLang="en-US" sz="3600" smtClean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rPr>
              <a:t>模式，按需使用</a:t>
            </a:r>
            <a:endParaRPr kumimoji="1" lang="zh-CN" altLang="en-US" sz="36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COMMONDATA" val="eyJoZGlkIjoiNTk2ZThlMGFjNDNhNzBiNTNkZDM3YmU2YmE5NWZmYmYifQ=="/>
  <p:tag name="commondata" val="eyJoZGlkIjoiOTA1YjQxMmI0ZjdhOTU3NzY5YTE0YWM5OWMzYjVlZGEifQ==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4297</Words>
  <Application>WPS 演示</Application>
  <PresentationFormat>宽屏</PresentationFormat>
  <Paragraphs>521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3" baseType="lpstr">
      <vt:lpstr>Arial</vt:lpstr>
      <vt:lpstr>宋体</vt:lpstr>
      <vt:lpstr>Wingdings</vt:lpstr>
      <vt:lpstr>黑体</vt:lpstr>
      <vt:lpstr>微软雅黑</vt:lpstr>
      <vt:lpstr>Calibri</vt:lpstr>
      <vt:lpstr>等线</vt:lpstr>
      <vt:lpstr>Arial Unicode MS</vt:lpstr>
      <vt:lpstr>等线 Light</vt:lpstr>
      <vt:lpstr>思源黑体 CN Bold</vt:lpstr>
      <vt:lpstr>Office 主题​​</vt:lpstr>
      <vt:lpstr>PowerPoint 演示文稿</vt:lpstr>
      <vt:lpstr>PowerPoint 演示文稿</vt:lpstr>
      <vt:lpstr>PowerPoint 演示文稿</vt:lpstr>
      <vt:lpstr>服务网格：作为云原生下一代技术，已成为云上基础设施标配</vt:lpstr>
      <vt:lpstr>Istio Sidecar模型</vt:lpstr>
      <vt:lpstr>PowerPoint 演示文稿</vt:lpstr>
      <vt:lpstr>PowerPoint 演示文稿</vt:lpstr>
      <vt:lpstr>Kmesh内核级Sidecarless流量治理引擎</vt:lpstr>
      <vt:lpstr>PowerPoint 演示文稿</vt:lpstr>
      <vt:lpstr>PowerPoint 演示文稿</vt:lpstr>
      <vt:lpstr>Kernel-Native Mode：流量编排</vt:lpstr>
      <vt:lpstr>Dual-Engine Mode：流量编排</vt:lpstr>
      <vt:lpstr>L4 鉴权</vt:lpstr>
      <vt:lpstr>可观测性</vt:lpstr>
      <vt:lpstr>Kmesh重启零停机</vt:lpstr>
      <vt:lpstr>灵活运维：ByPass网格</vt:lpstr>
      <vt:lpstr>Sidecar透明加速</vt:lpstr>
      <vt:lpstr>PowerPoint 演示文稿</vt:lpstr>
      <vt:lpstr>业界探索：网格数据面软件百花齐放，多种技术路线并存</vt:lpstr>
      <vt:lpstr>Sidecarless是服务网格的未来？</vt:lpstr>
      <vt:lpstr>欢迎关注Kmesh社区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Administrator</cp:lastModifiedBy>
  <cp:revision>166</cp:revision>
  <dcterms:created xsi:type="dcterms:W3CDTF">2024-09-18T07:48:00Z</dcterms:created>
  <dcterms:modified xsi:type="dcterms:W3CDTF">2024-10-17T08:19:56Z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9D318D5B5BA08739BA9DE266E492619A_43</vt:lpwstr>
  </property>
  <property fmtid="{D5CDD505-2E9C-101B-9397-08002B2CF9AE}" pid="3" name="KSOProductBuildVer">
    <vt:lpwstr>2052-12.1.0.17857</vt:lpwstr>
  </property>
</Properties>
</file>

<file path=docProps/thumbnail.jpeg>
</file>